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91" r:id="rId2"/>
  </p:sldMasterIdLst>
  <p:notesMasterIdLst>
    <p:notesMasterId r:id="rId152"/>
  </p:notesMasterIdLst>
  <p:sldIdLst>
    <p:sldId id="374" r:id="rId3"/>
    <p:sldId id="375" r:id="rId4"/>
    <p:sldId id="376" r:id="rId5"/>
    <p:sldId id="257" r:id="rId6"/>
    <p:sldId id="258" r:id="rId7"/>
    <p:sldId id="260" r:id="rId8"/>
    <p:sldId id="261" r:id="rId9"/>
    <p:sldId id="262" r:id="rId10"/>
    <p:sldId id="263" r:id="rId11"/>
    <p:sldId id="384" r:id="rId12"/>
    <p:sldId id="264" r:id="rId13"/>
    <p:sldId id="265" r:id="rId14"/>
    <p:sldId id="268" r:id="rId15"/>
    <p:sldId id="266" r:id="rId16"/>
    <p:sldId id="267" r:id="rId17"/>
    <p:sldId id="269" r:id="rId18"/>
    <p:sldId id="270" r:id="rId19"/>
    <p:sldId id="271" r:id="rId20"/>
    <p:sldId id="272" r:id="rId21"/>
    <p:sldId id="273" r:id="rId22"/>
    <p:sldId id="416" r:id="rId23"/>
    <p:sldId id="417" r:id="rId24"/>
    <p:sldId id="418" r:id="rId25"/>
    <p:sldId id="419" r:id="rId26"/>
    <p:sldId id="278" r:id="rId27"/>
    <p:sldId id="420" r:id="rId28"/>
    <p:sldId id="280" r:id="rId29"/>
    <p:sldId id="421" r:id="rId30"/>
    <p:sldId id="282" r:id="rId31"/>
    <p:sldId id="422"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85"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87" r:id="rId72"/>
    <p:sldId id="389" r:id="rId73"/>
    <p:sldId id="390" r:id="rId74"/>
    <p:sldId id="391" r:id="rId75"/>
    <p:sldId id="392" r:id="rId76"/>
    <p:sldId id="393" r:id="rId77"/>
    <p:sldId id="394" r:id="rId78"/>
    <p:sldId id="395" r:id="rId79"/>
    <p:sldId id="396" r:id="rId80"/>
    <p:sldId id="397" r:id="rId81"/>
    <p:sldId id="398" r:id="rId82"/>
    <p:sldId id="399" r:id="rId83"/>
    <p:sldId id="400" r:id="rId84"/>
    <p:sldId id="401" r:id="rId85"/>
    <p:sldId id="402" r:id="rId86"/>
    <p:sldId id="403" r:id="rId87"/>
    <p:sldId id="404" r:id="rId88"/>
    <p:sldId id="405" r:id="rId89"/>
    <p:sldId id="406" r:id="rId90"/>
    <p:sldId id="407" r:id="rId91"/>
    <p:sldId id="408" r:id="rId92"/>
    <p:sldId id="409" r:id="rId93"/>
    <p:sldId id="410" r:id="rId94"/>
    <p:sldId id="411" r:id="rId95"/>
    <p:sldId id="412" r:id="rId96"/>
    <p:sldId id="413" r:id="rId97"/>
    <p:sldId id="414" r:id="rId98"/>
    <p:sldId id="415" r:id="rId99"/>
    <p:sldId id="382" r:id="rId100"/>
    <p:sldId id="322" r:id="rId101"/>
    <p:sldId id="323" r:id="rId102"/>
    <p:sldId id="324" r:id="rId103"/>
    <p:sldId id="325" r:id="rId104"/>
    <p:sldId id="326" r:id="rId105"/>
    <p:sldId id="327" r:id="rId106"/>
    <p:sldId id="328" r:id="rId107"/>
    <p:sldId id="329" r:id="rId108"/>
    <p:sldId id="330" r:id="rId109"/>
    <p:sldId id="331" r:id="rId110"/>
    <p:sldId id="383" r:id="rId111"/>
    <p:sldId id="332" r:id="rId112"/>
    <p:sldId id="333" r:id="rId113"/>
    <p:sldId id="334" r:id="rId114"/>
    <p:sldId id="335" r:id="rId115"/>
    <p:sldId id="336" r:id="rId116"/>
    <p:sldId id="337" r:id="rId117"/>
    <p:sldId id="338" r:id="rId118"/>
    <p:sldId id="339" r:id="rId119"/>
    <p:sldId id="379" r:id="rId120"/>
    <p:sldId id="341" r:id="rId121"/>
    <p:sldId id="342" r:id="rId122"/>
    <p:sldId id="343" r:id="rId123"/>
    <p:sldId id="345" r:id="rId124"/>
    <p:sldId id="346" r:id="rId125"/>
    <p:sldId id="347" r:id="rId126"/>
    <p:sldId id="348" r:id="rId127"/>
    <p:sldId id="349" r:id="rId128"/>
    <p:sldId id="350" r:id="rId129"/>
    <p:sldId id="351" r:id="rId130"/>
    <p:sldId id="352" r:id="rId131"/>
    <p:sldId id="353" r:id="rId132"/>
    <p:sldId id="354" r:id="rId133"/>
    <p:sldId id="355" r:id="rId134"/>
    <p:sldId id="356" r:id="rId135"/>
    <p:sldId id="357" r:id="rId136"/>
    <p:sldId id="358" r:id="rId137"/>
    <p:sldId id="378" r:id="rId138"/>
    <p:sldId id="359" r:id="rId139"/>
    <p:sldId id="360" r:id="rId140"/>
    <p:sldId id="361" r:id="rId141"/>
    <p:sldId id="362" r:id="rId142"/>
    <p:sldId id="363" r:id="rId143"/>
    <p:sldId id="364" r:id="rId144"/>
    <p:sldId id="366" r:id="rId145"/>
    <p:sldId id="381" r:id="rId146"/>
    <p:sldId id="367" r:id="rId147"/>
    <p:sldId id="368" r:id="rId148"/>
    <p:sldId id="370" r:id="rId149"/>
    <p:sldId id="372" r:id="rId150"/>
    <p:sldId id="373"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518B"/>
    <a:srgbClr val="007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60"/>
  </p:normalViewPr>
  <p:slideViewPr>
    <p:cSldViewPr snapToGrid="0">
      <p:cViewPr varScale="1">
        <p:scale>
          <a:sx n="72" d="100"/>
          <a:sy n="72" d="100"/>
        </p:scale>
        <p:origin x="5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77767-3C32-485F-8BB9-F009F4A2C145}" type="doc">
      <dgm:prSet loTypeId="urn:microsoft.com/office/officeart/2005/8/layout/chart3" loCatId="cycle" qsTypeId="urn:microsoft.com/office/officeart/2005/8/quickstyle/simple4" qsCatId="simple" csTypeId="urn:microsoft.com/office/officeart/2005/8/colors/colorful2" csCatId="colorful" phldr="1"/>
      <dgm:spPr/>
    </dgm:pt>
    <dgm:pt modelId="{372203B5-73F9-48ED-8530-0A87599362D6}">
      <dgm:prSet phldrT="[Text]"/>
      <dgm:spPr/>
      <dgm:t>
        <a:bodyPr/>
        <a:lstStyle/>
        <a:p>
          <a:r>
            <a:rPr lang="en-US" dirty="0" smtClean="0"/>
            <a:t>Aastha </a:t>
          </a:r>
          <a:endParaRPr lang="en-US" dirty="0"/>
        </a:p>
      </dgm:t>
    </dgm:pt>
    <dgm:pt modelId="{3A1D3B51-04F9-4DA8-8288-BE9742EAA8FC}" type="parTrans" cxnId="{B34FF6C9-A0D1-4018-8267-8C796EF9101A}">
      <dgm:prSet/>
      <dgm:spPr/>
      <dgm:t>
        <a:bodyPr/>
        <a:lstStyle/>
        <a:p>
          <a:endParaRPr lang="en-US"/>
        </a:p>
      </dgm:t>
    </dgm:pt>
    <dgm:pt modelId="{219F01F0-20E5-4ACE-B2DF-842D94520383}" type="sibTrans" cxnId="{B34FF6C9-A0D1-4018-8267-8C796EF9101A}">
      <dgm:prSet/>
      <dgm:spPr/>
      <dgm:t>
        <a:bodyPr/>
        <a:lstStyle/>
        <a:p>
          <a:endParaRPr lang="en-US"/>
        </a:p>
      </dgm:t>
    </dgm:pt>
    <dgm:pt modelId="{A681450B-BAAD-4632-989D-27CF5B5435A9}">
      <dgm:prSet phldrT="[Text]"/>
      <dgm:spPr/>
      <dgm:t>
        <a:bodyPr/>
        <a:lstStyle/>
        <a:p>
          <a:r>
            <a:rPr lang="en-US" dirty="0" smtClean="0"/>
            <a:t>Gireesha</a:t>
          </a:r>
          <a:endParaRPr lang="en-US" dirty="0"/>
        </a:p>
      </dgm:t>
    </dgm:pt>
    <dgm:pt modelId="{AE060CE2-76D4-4601-98DE-0B16628BC9CA}" type="parTrans" cxnId="{71F86207-3C99-4A6E-AE27-CD7DEAACF62A}">
      <dgm:prSet/>
      <dgm:spPr/>
      <dgm:t>
        <a:bodyPr/>
        <a:lstStyle/>
        <a:p>
          <a:endParaRPr lang="en-US"/>
        </a:p>
      </dgm:t>
    </dgm:pt>
    <dgm:pt modelId="{CCEDE3CF-C8E8-4F60-A1F8-414093395108}" type="sibTrans" cxnId="{71F86207-3C99-4A6E-AE27-CD7DEAACF62A}">
      <dgm:prSet/>
      <dgm:spPr/>
      <dgm:t>
        <a:bodyPr/>
        <a:lstStyle/>
        <a:p>
          <a:endParaRPr lang="en-US"/>
        </a:p>
      </dgm:t>
    </dgm:pt>
    <dgm:pt modelId="{18106615-6F92-479B-ABF9-D6A2853D129F}">
      <dgm:prSet phldrT="[Text]"/>
      <dgm:spPr/>
      <dgm:t>
        <a:bodyPr/>
        <a:lstStyle/>
        <a:p>
          <a:r>
            <a:rPr lang="en-US" dirty="0" smtClean="0"/>
            <a:t>Soumya</a:t>
          </a:r>
          <a:endParaRPr lang="en-US" dirty="0"/>
        </a:p>
      </dgm:t>
    </dgm:pt>
    <dgm:pt modelId="{725FFF73-4FEC-4890-8B6F-C386305936A3}" type="parTrans" cxnId="{DEEF9C0D-D881-454E-BA5E-AA1027B1B574}">
      <dgm:prSet/>
      <dgm:spPr/>
      <dgm:t>
        <a:bodyPr/>
        <a:lstStyle/>
        <a:p>
          <a:endParaRPr lang="en-US"/>
        </a:p>
      </dgm:t>
    </dgm:pt>
    <dgm:pt modelId="{7AB06771-D505-4CDD-8ED4-B6CB52CFF0FA}" type="sibTrans" cxnId="{DEEF9C0D-D881-454E-BA5E-AA1027B1B574}">
      <dgm:prSet/>
      <dgm:spPr/>
      <dgm:t>
        <a:bodyPr/>
        <a:lstStyle/>
        <a:p>
          <a:endParaRPr lang="en-US"/>
        </a:p>
      </dgm:t>
    </dgm:pt>
    <dgm:pt modelId="{9BF82BBC-351F-4A3B-BA56-1E3C87A905E9}">
      <dgm:prSet phldrT="[Text]"/>
      <dgm:spPr/>
      <dgm:t>
        <a:bodyPr/>
        <a:lstStyle/>
        <a:p>
          <a:r>
            <a:rPr lang="en-US" dirty="0" smtClean="0"/>
            <a:t>Rahul</a:t>
          </a:r>
          <a:endParaRPr lang="en-US" dirty="0"/>
        </a:p>
      </dgm:t>
    </dgm:pt>
    <dgm:pt modelId="{6007A59B-95E7-463D-834D-FFC1D2176A54}" type="parTrans" cxnId="{BA537615-26C6-4034-9878-974C1A311A6B}">
      <dgm:prSet/>
      <dgm:spPr/>
      <dgm:t>
        <a:bodyPr/>
        <a:lstStyle/>
        <a:p>
          <a:endParaRPr lang="en-US"/>
        </a:p>
      </dgm:t>
    </dgm:pt>
    <dgm:pt modelId="{975C03C3-CDC6-4B68-9BE9-AB96A147D4C9}" type="sibTrans" cxnId="{BA537615-26C6-4034-9878-974C1A311A6B}">
      <dgm:prSet/>
      <dgm:spPr/>
      <dgm:t>
        <a:bodyPr/>
        <a:lstStyle/>
        <a:p>
          <a:endParaRPr lang="en-US"/>
        </a:p>
      </dgm:t>
    </dgm:pt>
    <dgm:pt modelId="{DFC97ADB-428F-4E23-A78A-2B09F5FD6C99}">
      <dgm:prSet phldrT="[Text]"/>
      <dgm:spPr/>
      <dgm:t>
        <a:bodyPr/>
        <a:lstStyle/>
        <a:p>
          <a:r>
            <a:rPr lang="en-US" dirty="0" err="1" smtClean="0"/>
            <a:t>Vamshi</a:t>
          </a:r>
          <a:endParaRPr lang="en-US" dirty="0"/>
        </a:p>
      </dgm:t>
    </dgm:pt>
    <dgm:pt modelId="{8053E6A4-F056-4281-A255-B4A83379C300}" type="parTrans" cxnId="{8070F15C-E51D-4CA9-8868-08FD442C32BD}">
      <dgm:prSet/>
      <dgm:spPr/>
      <dgm:t>
        <a:bodyPr/>
        <a:lstStyle/>
        <a:p>
          <a:endParaRPr lang="en-US"/>
        </a:p>
      </dgm:t>
    </dgm:pt>
    <dgm:pt modelId="{7BB565A1-AAFF-4AA4-9288-7AE962D857A5}" type="sibTrans" cxnId="{8070F15C-E51D-4CA9-8868-08FD442C32BD}">
      <dgm:prSet/>
      <dgm:spPr/>
      <dgm:t>
        <a:bodyPr/>
        <a:lstStyle/>
        <a:p>
          <a:endParaRPr lang="en-US"/>
        </a:p>
      </dgm:t>
    </dgm:pt>
    <dgm:pt modelId="{C6A5E9A3-2648-4497-989C-0751DC76312F}" type="pres">
      <dgm:prSet presAssocID="{FC077767-3C32-485F-8BB9-F009F4A2C145}" presName="compositeShape" presStyleCnt="0">
        <dgm:presLayoutVars>
          <dgm:chMax val="7"/>
          <dgm:dir/>
          <dgm:resizeHandles val="exact"/>
        </dgm:presLayoutVars>
      </dgm:prSet>
      <dgm:spPr/>
    </dgm:pt>
    <dgm:pt modelId="{CA64E953-530E-4545-9019-FF441D8290B3}" type="pres">
      <dgm:prSet presAssocID="{FC077767-3C32-485F-8BB9-F009F4A2C145}" presName="wedge1" presStyleLbl="node1" presStyleIdx="0" presStyleCnt="5"/>
      <dgm:spPr/>
      <dgm:t>
        <a:bodyPr/>
        <a:lstStyle/>
        <a:p>
          <a:endParaRPr lang="en-US"/>
        </a:p>
      </dgm:t>
    </dgm:pt>
    <dgm:pt modelId="{0A2417C3-6DFF-44C9-BF55-5568DCC0298B}" type="pres">
      <dgm:prSet presAssocID="{FC077767-3C32-485F-8BB9-F009F4A2C145}" presName="wedge1Tx" presStyleLbl="node1" presStyleIdx="0" presStyleCnt="5">
        <dgm:presLayoutVars>
          <dgm:chMax val="0"/>
          <dgm:chPref val="0"/>
          <dgm:bulletEnabled val="1"/>
        </dgm:presLayoutVars>
      </dgm:prSet>
      <dgm:spPr/>
      <dgm:t>
        <a:bodyPr/>
        <a:lstStyle/>
        <a:p>
          <a:endParaRPr lang="en-US"/>
        </a:p>
      </dgm:t>
    </dgm:pt>
    <dgm:pt modelId="{26437E69-2B07-4CBB-9AD1-5DFCAC20FA6C}" type="pres">
      <dgm:prSet presAssocID="{FC077767-3C32-485F-8BB9-F009F4A2C145}" presName="wedge2" presStyleLbl="node1" presStyleIdx="1" presStyleCnt="5"/>
      <dgm:spPr/>
      <dgm:t>
        <a:bodyPr/>
        <a:lstStyle/>
        <a:p>
          <a:endParaRPr lang="en-US"/>
        </a:p>
      </dgm:t>
    </dgm:pt>
    <dgm:pt modelId="{CC8E0DF2-2505-45F3-A286-0F97D5F3416C}" type="pres">
      <dgm:prSet presAssocID="{FC077767-3C32-485F-8BB9-F009F4A2C145}" presName="wedge2Tx" presStyleLbl="node1" presStyleIdx="1" presStyleCnt="5">
        <dgm:presLayoutVars>
          <dgm:chMax val="0"/>
          <dgm:chPref val="0"/>
          <dgm:bulletEnabled val="1"/>
        </dgm:presLayoutVars>
      </dgm:prSet>
      <dgm:spPr/>
      <dgm:t>
        <a:bodyPr/>
        <a:lstStyle/>
        <a:p>
          <a:endParaRPr lang="en-US"/>
        </a:p>
      </dgm:t>
    </dgm:pt>
    <dgm:pt modelId="{53FD7D0A-C87C-4280-945F-65C10C3EE139}" type="pres">
      <dgm:prSet presAssocID="{FC077767-3C32-485F-8BB9-F009F4A2C145}" presName="wedge3" presStyleLbl="node1" presStyleIdx="2" presStyleCnt="5"/>
      <dgm:spPr/>
      <dgm:t>
        <a:bodyPr/>
        <a:lstStyle/>
        <a:p>
          <a:endParaRPr lang="en-US"/>
        </a:p>
      </dgm:t>
    </dgm:pt>
    <dgm:pt modelId="{DC23E4D8-A43A-4AF9-A0BC-401FCF635738}" type="pres">
      <dgm:prSet presAssocID="{FC077767-3C32-485F-8BB9-F009F4A2C145}" presName="wedge3Tx" presStyleLbl="node1" presStyleIdx="2" presStyleCnt="5">
        <dgm:presLayoutVars>
          <dgm:chMax val="0"/>
          <dgm:chPref val="0"/>
          <dgm:bulletEnabled val="1"/>
        </dgm:presLayoutVars>
      </dgm:prSet>
      <dgm:spPr/>
      <dgm:t>
        <a:bodyPr/>
        <a:lstStyle/>
        <a:p>
          <a:endParaRPr lang="en-US"/>
        </a:p>
      </dgm:t>
    </dgm:pt>
    <dgm:pt modelId="{BBE48FA2-6163-428F-95EA-A2F9438E998E}" type="pres">
      <dgm:prSet presAssocID="{FC077767-3C32-485F-8BB9-F009F4A2C145}" presName="wedge4" presStyleLbl="node1" presStyleIdx="3" presStyleCnt="5"/>
      <dgm:spPr/>
      <dgm:t>
        <a:bodyPr/>
        <a:lstStyle/>
        <a:p>
          <a:endParaRPr lang="en-US"/>
        </a:p>
      </dgm:t>
    </dgm:pt>
    <dgm:pt modelId="{C42EA25E-E202-444A-904B-BEFDF8211967}" type="pres">
      <dgm:prSet presAssocID="{FC077767-3C32-485F-8BB9-F009F4A2C145}" presName="wedge4Tx" presStyleLbl="node1" presStyleIdx="3" presStyleCnt="5">
        <dgm:presLayoutVars>
          <dgm:chMax val="0"/>
          <dgm:chPref val="0"/>
          <dgm:bulletEnabled val="1"/>
        </dgm:presLayoutVars>
      </dgm:prSet>
      <dgm:spPr/>
      <dgm:t>
        <a:bodyPr/>
        <a:lstStyle/>
        <a:p>
          <a:endParaRPr lang="en-US"/>
        </a:p>
      </dgm:t>
    </dgm:pt>
    <dgm:pt modelId="{B53DE27E-ACF1-4A9F-B023-313845E259A1}" type="pres">
      <dgm:prSet presAssocID="{FC077767-3C32-485F-8BB9-F009F4A2C145}" presName="wedge5" presStyleLbl="node1" presStyleIdx="4" presStyleCnt="5"/>
      <dgm:spPr/>
      <dgm:t>
        <a:bodyPr/>
        <a:lstStyle/>
        <a:p>
          <a:endParaRPr lang="en-US"/>
        </a:p>
      </dgm:t>
    </dgm:pt>
    <dgm:pt modelId="{8B1DE695-2A69-4DF7-B61B-68BDB17A3F71}" type="pres">
      <dgm:prSet presAssocID="{FC077767-3C32-485F-8BB9-F009F4A2C145}" presName="wedge5Tx" presStyleLbl="node1" presStyleIdx="4" presStyleCnt="5">
        <dgm:presLayoutVars>
          <dgm:chMax val="0"/>
          <dgm:chPref val="0"/>
          <dgm:bulletEnabled val="1"/>
        </dgm:presLayoutVars>
      </dgm:prSet>
      <dgm:spPr/>
      <dgm:t>
        <a:bodyPr/>
        <a:lstStyle/>
        <a:p>
          <a:endParaRPr lang="en-US"/>
        </a:p>
      </dgm:t>
    </dgm:pt>
  </dgm:ptLst>
  <dgm:cxnLst>
    <dgm:cxn modelId="{5FA4BC00-4E4D-4343-8F81-F04A70557C19}" type="presOf" srcId="{DFC97ADB-428F-4E23-A78A-2B09F5FD6C99}" destId="{B53DE27E-ACF1-4A9F-B023-313845E259A1}" srcOrd="0" destOrd="0" presId="urn:microsoft.com/office/officeart/2005/8/layout/chart3"/>
    <dgm:cxn modelId="{5BB469B8-44AC-4E2A-9BE6-E58B176010F0}" type="presOf" srcId="{FC077767-3C32-485F-8BB9-F009F4A2C145}" destId="{C6A5E9A3-2648-4497-989C-0751DC76312F}" srcOrd="0" destOrd="0" presId="urn:microsoft.com/office/officeart/2005/8/layout/chart3"/>
    <dgm:cxn modelId="{2736649D-4800-4C87-B7CB-F87D593001C9}" type="presOf" srcId="{18106615-6F92-479B-ABF9-D6A2853D129F}" destId="{DC23E4D8-A43A-4AF9-A0BC-401FCF635738}" srcOrd="1" destOrd="0" presId="urn:microsoft.com/office/officeart/2005/8/layout/chart3"/>
    <dgm:cxn modelId="{71F86207-3C99-4A6E-AE27-CD7DEAACF62A}" srcId="{FC077767-3C32-485F-8BB9-F009F4A2C145}" destId="{A681450B-BAAD-4632-989D-27CF5B5435A9}" srcOrd="1" destOrd="0" parTransId="{AE060CE2-76D4-4601-98DE-0B16628BC9CA}" sibTransId="{CCEDE3CF-C8E8-4F60-A1F8-414093395108}"/>
    <dgm:cxn modelId="{0C844ADC-BDBF-4CDA-B5C4-ED5C6262CA3B}" type="presOf" srcId="{372203B5-73F9-48ED-8530-0A87599362D6}" destId="{0A2417C3-6DFF-44C9-BF55-5568DCC0298B}" srcOrd="1" destOrd="0" presId="urn:microsoft.com/office/officeart/2005/8/layout/chart3"/>
    <dgm:cxn modelId="{8070F15C-E51D-4CA9-8868-08FD442C32BD}" srcId="{FC077767-3C32-485F-8BB9-F009F4A2C145}" destId="{DFC97ADB-428F-4E23-A78A-2B09F5FD6C99}" srcOrd="4" destOrd="0" parTransId="{8053E6A4-F056-4281-A255-B4A83379C300}" sibTransId="{7BB565A1-AAFF-4AA4-9288-7AE962D857A5}"/>
    <dgm:cxn modelId="{EC91769C-010F-47E4-BAB5-7343A584D14E}" type="presOf" srcId="{DFC97ADB-428F-4E23-A78A-2B09F5FD6C99}" destId="{8B1DE695-2A69-4DF7-B61B-68BDB17A3F71}" srcOrd="1" destOrd="0" presId="urn:microsoft.com/office/officeart/2005/8/layout/chart3"/>
    <dgm:cxn modelId="{5C1FAE03-7487-463E-A3F6-2EA67C473F5C}" type="presOf" srcId="{9BF82BBC-351F-4A3B-BA56-1E3C87A905E9}" destId="{BBE48FA2-6163-428F-95EA-A2F9438E998E}" srcOrd="0" destOrd="0" presId="urn:microsoft.com/office/officeart/2005/8/layout/chart3"/>
    <dgm:cxn modelId="{DEEF9C0D-D881-454E-BA5E-AA1027B1B574}" srcId="{FC077767-3C32-485F-8BB9-F009F4A2C145}" destId="{18106615-6F92-479B-ABF9-D6A2853D129F}" srcOrd="2" destOrd="0" parTransId="{725FFF73-4FEC-4890-8B6F-C386305936A3}" sibTransId="{7AB06771-D505-4CDD-8ED4-B6CB52CFF0FA}"/>
    <dgm:cxn modelId="{A32E6583-1783-4667-B8DA-01F1FB2E0416}" type="presOf" srcId="{18106615-6F92-479B-ABF9-D6A2853D129F}" destId="{53FD7D0A-C87C-4280-945F-65C10C3EE139}" srcOrd="0" destOrd="0" presId="urn:microsoft.com/office/officeart/2005/8/layout/chart3"/>
    <dgm:cxn modelId="{649F7818-BA41-476E-814F-99BFC731F8F7}" type="presOf" srcId="{A681450B-BAAD-4632-989D-27CF5B5435A9}" destId="{CC8E0DF2-2505-45F3-A286-0F97D5F3416C}" srcOrd="1" destOrd="0" presId="urn:microsoft.com/office/officeart/2005/8/layout/chart3"/>
    <dgm:cxn modelId="{B34FF6C9-A0D1-4018-8267-8C796EF9101A}" srcId="{FC077767-3C32-485F-8BB9-F009F4A2C145}" destId="{372203B5-73F9-48ED-8530-0A87599362D6}" srcOrd="0" destOrd="0" parTransId="{3A1D3B51-04F9-4DA8-8288-BE9742EAA8FC}" sibTransId="{219F01F0-20E5-4ACE-B2DF-842D94520383}"/>
    <dgm:cxn modelId="{CA17A0DE-6AAE-44AF-8504-7CE87F447612}" type="presOf" srcId="{9BF82BBC-351F-4A3B-BA56-1E3C87A905E9}" destId="{C42EA25E-E202-444A-904B-BEFDF8211967}" srcOrd="1" destOrd="0" presId="urn:microsoft.com/office/officeart/2005/8/layout/chart3"/>
    <dgm:cxn modelId="{6096C3A3-0FEF-47BB-AF0C-28F87920C832}" type="presOf" srcId="{372203B5-73F9-48ED-8530-0A87599362D6}" destId="{CA64E953-530E-4545-9019-FF441D8290B3}" srcOrd="0" destOrd="0" presId="urn:microsoft.com/office/officeart/2005/8/layout/chart3"/>
    <dgm:cxn modelId="{BA537615-26C6-4034-9878-974C1A311A6B}" srcId="{FC077767-3C32-485F-8BB9-F009F4A2C145}" destId="{9BF82BBC-351F-4A3B-BA56-1E3C87A905E9}" srcOrd="3" destOrd="0" parTransId="{6007A59B-95E7-463D-834D-FFC1D2176A54}" sibTransId="{975C03C3-CDC6-4B68-9BE9-AB96A147D4C9}"/>
    <dgm:cxn modelId="{AC182C1F-0B44-4884-9280-C5CBA71AA6DF}" type="presOf" srcId="{A681450B-BAAD-4632-989D-27CF5B5435A9}" destId="{26437E69-2B07-4CBB-9AD1-5DFCAC20FA6C}" srcOrd="0" destOrd="0" presId="urn:microsoft.com/office/officeart/2005/8/layout/chart3"/>
    <dgm:cxn modelId="{2CEF60F3-D507-41DA-A8DF-EEA9356DD87B}" type="presParOf" srcId="{C6A5E9A3-2648-4497-989C-0751DC76312F}" destId="{CA64E953-530E-4545-9019-FF441D8290B3}" srcOrd="0" destOrd="0" presId="urn:microsoft.com/office/officeart/2005/8/layout/chart3"/>
    <dgm:cxn modelId="{C85A930A-A77E-40C4-B1A6-ADC15DD12EBB}" type="presParOf" srcId="{C6A5E9A3-2648-4497-989C-0751DC76312F}" destId="{0A2417C3-6DFF-44C9-BF55-5568DCC0298B}" srcOrd="1" destOrd="0" presId="urn:microsoft.com/office/officeart/2005/8/layout/chart3"/>
    <dgm:cxn modelId="{9D7821FB-0A5B-4E9A-AE6B-2018D5A58E25}" type="presParOf" srcId="{C6A5E9A3-2648-4497-989C-0751DC76312F}" destId="{26437E69-2B07-4CBB-9AD1-5DFCAC20FA6C}" srcOrd="2" destOrd="0" presId="urn:microsoft.com/office/officeart/2005/8/layout/chart3"/>
    <dgm:cxn modelId="{82AFFA6C-397F-4057-985A-D7E1206D88C1}" type="presParOf" srcId="{C6A5E9A3-2648-4497-989C-0751DC76312F}" destId="{CC8E0DF2-2505-45F3-A286-0F97D5F3416C}" srcOrd="3" destOrd="0" presId="urn:microsoft.com/office/officeart/2005/8/layout/chart3"/>
    <dgm:cxn modelId="{25429B6F-DAEB-42E1-B088-871064776DE5}" type="presParOf" srcId="{C6A5E9A3-2648-4497-989C-0751DC76312F}" destId="{53FD7D0A-C87C-4280-945F-65C10C3EE139}" srcOrd="4" destOrd="0" presId="urn:microsoft.com/office/officeart/2005/8/layout/chart3"/>
    <dgm:cxn modelId="{B3304915-72A3-44F6-99A9-E957B9A9EB91}" type="presParOf" srcId="{C6A5E9A3-2648-4497-989C-0751DC76312F}" destId="{DC23E4D8-A43A-4AF9-A0BC-401FCF635738}" srcOrd="5" destOrd="0" presId="urn:microsoft.com/office/officeart/2005/8/layout/chart3"/>
    <dgm:cxn modelId="{551C2A35-78A7-4805-9DED-A3521096FF57}" type="presParOf" srcId="{C6A5E9A3-2648-4497-989C-0751DC76312F}" destId="{BBE48FA2-6163-428F-95EA-A2F9438E998E}" srcOrd="6" destOrd="0" presId="urn:microsoft.com/office/officeart/2005/8/layout/chart3"/>
    <dgm:cxn modelId="{14024990-088C-41B2-831F-5D6598C47F54}" type="presParOf" srcId="{C6A5E9A3-2648-4497-989C-0751DC76312F}" destId="{C42EA25E-E202-444A-904B-BEFDF8211967}" srcOrd="7" destOrd="0" presId="urn:microsoft.com/office/officeart/2005/8/layout/chart3"/>
    <dgm:cxn modelId="{364C07CE-7773-488E-955E-CA26A8161CF9}" type="presParOf" srcId="{C6A5E9A3-2648-4497-989C-0751DC76312F}" destId="{B53DE27E-ACF1-4A9F-B023-313845E259A1}" srcOrd="8" destOrd="0" presId="urn:microsoft.com/office/officeart/2005/8/layout/chart3"/>
    <dgm:cxn modelId="{46C1E2DD-3C2E-4153-A34D-A84E1E4F176A}" type="presParOf" srcId="{C6A5E9A3-2648-4497-989C-0751DC76312F}" destId="{8B1DE695-2A69-4DF7-B61B-68BDB17A3F71}"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CEEEA8-42DC-4D53-9EA7-9861EA5D8435}"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en-US"/>
        </a:p>
      </dgm:t>
    </dgm:pt>
    <dgm:pt modelId="{5D86256A-B454-4D8B-A525-D7EA11B0A7B8}">
      <dgm:prSet phldrT="[Text]"/>
      <dgm:spPr/>
      <dgm:t>
        <a:bodyPr/>
        <a:lstStyle/>
        <a:p>
          <a:r>
            <a:rPr lang="en-US" dirty="0" smtClean="0"/>
            <a:t>Meaning of message understood by recipient</a:t>
          </a:r>
          <a:endParaRPr lang="en-US" dirty="0"/>
        </a:p>
      </dgm:t>
    </dgm:pt>
    <dgm:pt modelId="{D517323D-D4CA-4514-B088-555F31A13925}" type="parTrans" cxnId="{EED856F0-2AA2-444A-BC7A-9FC1599E91A7}">
      <dgm:prSet/>
      <dgm:spPr/>
      <dgm:t>
        <a:bodyPr/>
        <a:lstStyle/>
        <a:p>
          <a:endParaRPr lang="en-US"/>
        </a:p>
      </dgm:t>
    </dgm:pt>
    <dgm:pt modelId="{FEA384DB-2B8C-4FB1-928E-26E4645E74E9}" type="sibTrans" cxnId="{EED856F0-2AA2-444A-BC7A-9FC1599E91A7}">
      <dgm:prSet/>
      <dgm:spPr/>
      <dgm:t>
        <a:bodyPr/>
        <a:lstStyle/>
        <a:p>
          <a:endParaRPr lang="en-US"/>
        </a:p>
      </dgm:t>
    </dgm:pt>
    <dgm:pt modelId="{D74159A8-3C2F-494A-A16F-BF982EE11471}">
      <dgm:prSet phldrT="[Text]"/>
      <dgm:spPr/>
      <dgm:t>
        <a:bodyPr/>
        <a:lstStyle/>
        <a:p>
          <a:r>
            <a:rPr lang="en-US" dirty="0" smtClean="0"/>
            <a:t>Meaning of message intended by sender</a:t>
          </a:r>
          <a:endParaRPr lang="en-US" dirty="0"/>
        </a:p>
      </dgm:t>
    </dgm:pt>
    <dgm:pt modelId="{43DEFD14-711D-4232-A6B2-649695640651}" type="parTrans" cxnId="{8890BAB7-63D1-40C8-A93E-C57AEA7DA895}">
      <dgm:prSet/>
      <dgm:spPr/>
      <dgm:t>
        <a:bodyPr/>
        <a:lstStyle/>
        <a:p>
          <a:endParaRPr lang="en-US"/>
        </a:p>
      </dgm:t>
    </dgm:pt>
    <dgm:pt modelId="{583D205C-1541-4DE3-8FAA-2C74D9F99028}" type="sibTrans" cxnId="{8890BAB7-63D1-40C8-A93E-C57AEA7DA895}">
      <dgm:prSet/>
      <dgm:spPr/>
      <dgm:t>
        <a:bodyPr/>
        <a:lstStyle/>
        <a:p>
          <a:endParaRPr lang="en-US"/>
        </a:p>
      </dgm:t>
    </dgm:pt>
    <dgm:pt modelId="{39D28FF9-F8F8-43DA-AB9A-4F5D624D6BDB}" type="pres">
      <dgm:prSet presAssocID="{27CEEEA8-42DC-4D53-9EA7-9861EA5D8435}" presName="diagram" presStyleCnt="0">
        <dgm:presLayoutVars>
          <dgm:dir/>
          <dgm:resizeHandles val="exact"/>
        </dgm:presLayoutVars>
      </dgm:prSet>
      <dgm:spPr/>
      <dgm:t>
        <a:bodyPr/>
        <a:lstStyle/>
        <a:p>
          <a:endParaRPr lang="en-US"/>
        </a:p>
      </dgm:t>
    </dgm:pt>
    <dgm:pt modelId="{2D812845-9C02-437A-A8A0-75ABFDF46691}" type="pres">
      <dgm:prSet presAssocID="{5D86256A-B454-4D8B-A525-D7EA11B0A7B8}" presName="arrow" presStyleLbl="node1" presStyleIdx="0" presStyleCnt="2">
        <dgm:presLayoutVars>
          <dgm:bulletEnabled val="1"/>
        </dgm:presLayoutVars>
      </dgm:prSet>
      <dgm:spPr/>
      <dgm:t>
        <a:bodyPr/>
        <a:lstStyle/>
        <a:p>
          <a:endParaRPr lang="en-US"/>
        </a:p>
      </dgm:t>
    </dgm:pt>
    <dgm:pt modelId="{CB8C582A-7318-438F-ACF4-C889CAFF83B4}" type="pres">
      <dgm:prSet presAssocID="{D74159A8-3C2F-494A-A16F-BF982EE11471}" presName="arrow" presStyleLbl="node1" presStyleIdx="1" presStyleCnt="2">
        <dgm:presLayoutVars>
          <dgm:bulletEnabled val="1"/>
        </dgm:presLayoutVars>
      </dgm:prSet>
      <dgm:spPr/>
      <dgm:t>
        <a:bodyPr/>
        <a:lstStyle/>
        <a:p>
          <a:endParaRPr lang="en-US"/>
        </a:p>
      </dgm:t>
    </dgm:pt>
  </dgm:ptLst>
  <dgm:cxnLst>
    <dgm:cxn modelId="{8890BAB7-63D1-40C8-A93E-C57AEA7DA895}" srcId="{27CEEEA8-42DC-4D53-9EA7-9861EA5D8435}" destId="{D74159A8-3C2F-494A-A16F-BF982EE11471}" srcOrd="1" destOrd="0" parTransId="{43DEFD14-711D-4232-A6B2-649695640651}" sibTransId="{583D205C-1541-4DE3-8FAA-2C74D9F99028}"/>
    <dgm:cxn modelId="{EED856F0-2AA2-444A-BC7A-9FC1599E91A7}" srcId="{27CEEEA8-42DC-4D53-9EA7-9861EA5D8435}" destId="{5D86256A-B454-4D8B-A525-D7EA11B0A7B8}" srcOrd="0" destOrd="0" parTransId="{D517323D-D4CA-4514-B088-555F31A13925}" sibTransId="{FEA384DB-2B8C-4FB1-928E-26E4645E74E9}"/>
    <dgm:cxn modelId="{30296E62-B70E-4796-A19A-33979416EF9C}" type="presOf" srcId="{27CEEEA8-42DC-4D53-9EA7-9861EA5D8435}" destId="{39D28FF9-F8F8-43DA-AB9A-4F5D624D6BDB}" srcOrd="0" destOrd="0" presId="urn:microsoft.com/office/officeart/2005/8/layout/arrow5"/>
    <dgm:cxn modelId="{19E531A6-81AB-48E7-BE7C-C40E033D74F2}" type="presOf" srcId="{5D86256A-B454-4D8B-A525-D7EA11B0A7B8}" destId="{2D812845-9C02-437A-A8A0-75ABFDF46691}" srcOrd="0" destOrd="0" presId="urn:microsoft.com/office/officeart/2005/8/layout/arrow5"/>
    <dgm:cxn modelId="{269785FE-FFF4-4BD3-97A2-37E4A2FCD9AA}" type="presOf" srcId="{D74159A8-3C2F-494A-A16F-BF982EE11471}" destId="{CB8C582A-7318-438F-ACF4-C889CAFF83B4}" srcOrd="0" destOrd="0" presId="urn:microsoft.com/office/officeart/2005/8/layout/arrow5"/>
    <dgm:cxn modelId="{381F2D33-D20E-4556-9722-5AEC48988752}" type="presParOf" srcId="{39D28FF9-F8F8-43DA-AB9A-4F5D624D6BDB}" destId="{2D812845-9C02-437A-A8A0-75ABFDF46691}" srcOrd="0" destOrd="0" presId="urn:microsoft.com/office/officeart/2005/8/layout/arrow5"/>
    <dgm:cxn modelId="{BE5B9996-D571-488E-AE9D-5E5F70522268}" type="presParOf" srcId="{39D28FF9-F8F8-43DA-AB9A-4F5D624D6BDB}" destId="{CB8C582A-7318-438F-ACF4-C889CAFF83B4}"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77888E-5863-4A07-990F-721846874572}"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2AC63A7F-2C0C-4CF1-A749-8927A15AAA22}">
      <dgm:prSet phldrT="[Text]"/>
      <dgm:spPr/>
      <dgm:t>
        <a:bodyPr/>
        <a:lstStyle/>
        <a:p>
          <a:r>
            <a:rPr lang="en-US" dirty="0" smtClean="0"/>
            <a:t>Protocol</a:t>
          </a:r>
          <a:endParaRPr lang="en-US" dirty="0"/>
        </a:p>
      </dgm:t>
    </dgm:pt>
    <dgm:pt modelId="{62BC065A-3367-4A4E-8A8E-85E5A2923828}" type="parTrans" cxnId="{DD0514E6-C15A-4B4F-ADFE-43509865E3CD}">
      <dgm:prSet/>
      <dgm:spPr/>
      <dgm:t>
        <a:bodyPr/>
        <a:lstStyle/>
        <a:p>
          <a:endParaRPr lang="en-US"/>
        </a:p>
      </dgm:t>
    </dgm:pt>
    <dgm:pt modelId="{C7172132-6ECB-4217-9E50-82EDF25ED38C}" type="sibTrans" cxnId="{DD0514E6-C15A-4B4F-ADFE-43509865E3CD}">
      <dgm:prSet/>
      <dgm:spPr/>
      <dgm:t>
        <a:bodyPr/>
        <a:lstStyle/>
        <a:p>
          <a:endParaRPr lang="en-US"/>
        </a:p>
      </dgm:t>
    </dgm:pt>
    <dgm:pt modelId="{B793F541-2C83-4764-A1BB-1820421F6B3B}">
      <dgm:prSet phldrT="[Text]" custT="1"/>
      <dgm:spPr/>
      <dgm:t>
        <a:bodyPr/>
        <a:lstStyle/>
        <a:p>
          <a:r>
            <a:rPr lang="en-US" sz="2000" dirty="0" smtClean="0"/>
            <a:t>Rules that govern how the messages are sent, directed, received and interpreted.</a:t>
          </a:r>
          <a:endParaRPr lang="en-US" sz="2000" dirty="0"/>
        </a:p>
      </dgm:t>
    </dgm:pt>
    <dgm:pt modelId="{1A8F93E1-0546-4256-B5BB-104799D02B83}" type="parTrans" cxnId="{C3615250-CEC3-4568-A03C-7C9BE30EAE94}">
      <dgm:prSet/>
      <dgm:spPr/>
      <dgm:t>
        <a:bodyPr/>
        <a:lstStyle/>
        <a:p>
          <a:endParaRPr lang="en-US"/>
        </a:p>
      </dgm:t>
    </dgm:pt>
    <dgm:pt modelId="{25D2887B-320E-4264-8209-0366613D8B3B}" type="sibTrans" cxnId="{C3615250-CEC3-4568-A03C-7C9BE30EAE94}">
      <dgm:prSet/>
      <dgm:spPr/>
      <dgm:t>
        <a:bodyPr/>
        <a:lstStyle/>
        <a:p>
          <a:endParaRPr lang="en-US"/>
        </a:p>
      </dgm:t>
    </dgm:pt>
    <dgm:pt modelId="{4B614F55-B0BE-47B9-B1BE-A9B4FC97A255}">
      <dgm:prSet phldrT="[Text]" custT="1"/>
      <dgm:spPr/>
      <dgm:t>
        <a:bodyPr/>
        <a:lstStyle/>
        <a:p>
          <a:r>
            <a:rPr lang="en-US" sz="2000" dirty="0" smtClean="0"/>
            <a:t>The units of information that travels from one device to another over a medium.</a:t>
          </a:r>
          <a:endParaRPr lang="en-US" sz="2000" dirty="0"/>
        </a:p>
      </dgm:t>
    </dgm:pt>
    <dgm:pt modelId="{1E06E052-A18A-48F4-AF1F-5B36379F6FF9}" type="parTrans" cxnId="{19B96B3D-6C7B-4930-AEB4-BE412AD56BD1}">
      <dgm:prSet/>
      <dgm:spPr/>
      <dgm:t>
        <a:bodyPr/>
        <a:lstStyle/>
        <a:p>
          <a:endParaRPr lang="en-US"/>
        </a:p>
      </dgm:t>
    </dgm:pt>
    <dgm:pt modelId="{8D92C0E1-F185-4478-9BF4-074D18322B85}" type="sibTrans" cxnId="{19B96B3D-6C7B-4930-AEB4-BE412AD56BD1}">
      <dgm:prSet/>
      <dgm:spPr/>
      <dgm:t>
        <a:bodyPr/>
        <a:lstStyle/>
        <a:p>
          <a:endParaRPr lang="en-US"/>
        </a:p>
      </dgm:t>
    </dgm:pt>
    <dgm:pt modelId="{D0A696BB-FF99-4EE0-8B33-FB1B1DD2DAB5}">
      <dgm:prSet phldrT="[Text]"/>
      <dgm:spPr/>
      <dgm:t>
        <a:bodyPr/>
        <a:lstStyle/>
        <a:p>
          <a:r>
            <a:rPr lang="en-US" dirty="0" smtClean="0"/>
            <a:t>Medium</a:t>
          </a:r>
          <a:endParaRPr lang="en-US" dirty="0"/>
        </a:p>
      </dgm:t>
    </dgm:pt>
    <dgm:pt modelId="{2A6BDDF2-5A28-4256-8D6D-4F791CF1B8AE}" type="parTrans" cxnId="{EA1706D2-EF95-42AE-95BE-FE0ED1622C7A}">
      <dgm:prSet/>
      <dgm:spPr/>
      <dgm:t>
        <a:bodyPr/>
        <a:lstStyle/>
        <a:p>
          <a:endParaRPr lang="en-US"/>
        </a:p>
      </dgm:t>
    </dgm:pt>
    <dgm:pt modelId="{DAF6212F-E62B-40F9-AE6A-6223D6CBE8E6}" type="sibTrans" cxnId="{EA1706D2-EF95-42AE-95BE-FE0ED1622C7A}">
      <dgm:prSet/>
      <dgm:spPr/>
      <dgm:t>
        <a:bodyPr/>
        <a:lstStyle/>
        <a:p>
          <a:endParaRPr lang="en-US"/>
        </a:p>
      </dgm:t>
    </dgm:pt>
    <dgm:pt modelId="{F80560BD-B6E2-42FC-BD7E-7AAAB75CAA9C}">
      <dgm:prSet phldrT="[Text]"/>
      <dgm:spPr/>
      <dgm:t>
        <a:bodyPr/>
        <a:lstStyle/>
        <a:p>
          <a:r>
            <a:rPr lang="en-US" smtClean="0"/>
            <a:t>Messages</a:t>
          </a:r>
          <a:endParaRPr lang="en-US" dirty="0"/>
        </a:p>
      </dgm:t>
    </dgm:pt>
    <dgm:pt modelId="{1CA5348D-4C6E-4ED4-B38E-0037F387D60A}" type="sibTrans" cxnId="{D20A6167-6613-4A00-91C7-0B7C3DD5F202}">
      <dgm:prSet/>
      <dgm:spPr/>
      <dgm:t>
        <a:bodyPr/>
        <a:lstStyle/>
        <a:p>
          <a:endParaRPr lang="en-US"/>
        </a:p>
      </dgm:t>
    </dgm:pt>
    <dgm:pt modelId="{7C53117F-39A8-4973-8781-B20EDAEE2247}" type="parTrans" cxnId="{D20A6167-6613-4A00-91C7-0B7C3DD5F202}">
      <dgm:prSet/>
      <dgm:spPr/>
      <dgm:t>
        <a:bodyPr/>
        <a:lstStyle/>
        <a:p>
          <a:endParaRPr lang="en-US"/>
        </a:p>
      </dgm:t>
    </dgm:pt>
    <dgm:pt modelId="{7EF36AAB-5DCE-4202-B13A-075073744502}">
      <dgm:prSet phldrT="[Text]" custT="1"/>
      <dgm:spPr/>
      <dgm:t>
        <a:bodyPr/>
        <a:lstStyle/>
        <a:p>
          <a:r>
            <a:rPr lang="en-US" sz="2000" dirty="0" smtClean="0"/>
            <a:t>Devices on the network that exchange messages to communicate with one another.</a:t>
          </a:r>
          <a:endParaRPr lang="en-US" sz="2000" dirty="0"/>
        </a:p>
      </dgm:t>
    </dgm:pt>
    <dgm:pt modelId="{88EDB633-3588-4EEA-9B73-A860BAF55AAB}" type="sibTrans" cxnId="{95970659-BE57-4BC3-89EA-C9C884357C1A}">
      <dgm:prSet/>
      <dgm:spPr/>
      <dgm:t>
        <a:bodyPr/>
        <a:lstStyle/>
        <a:p>
          <a:endParaRPr lang="en-US"/>
        </a:p>
      </dgm:t>
    </dgm:pt>
    <dgm:pt modelId="{4EBE73B7-01BC-442C-9DE5-17FD2C0C2D3A}" type="parTrans" cxnId="{95970659-BE57-4BC3-89EA-C9C884357C1A}">
      <dgm:prSet/>
      <dgm:spPr/>
      <dgm:t>
        <a:bodyPr/>
        <a:lstStyle/>
        <a:p>
          <a:endParaRPr lang="en-US"/>
        </a:p>
      </dgm:t>
    </dgm:pt>
    <dgm:pt modelId="{D8735D27-59DD-4FD2-9031-CA29763E74DB}">
      <dgm:prSet phldrT="[Text]" custT="1"/>
      <dgm:spPr/>
      <dgm:t>
        <a:bodyPr/>
        <a:lstStyle/>
        <a:p>
          <a:r>
            <a:rPr lang="en-US" sz="2000" dirty="0" smtClean="0"/>
            <a:t>The way by which the devices are connected together.</a:t>
          </a:r>
          <a:endParaRPr lang="en-US" sz="2000" dirty="0"/>
        </a:p>
      </dgm:t>
    </dgm:pt>
    <dgm:pt modelId="{E82D1BA2-15C2-47D9-BA04-7882D0FC055D}" type="parTrans" cxnId="{8A7B24A7-8230-4299-9AF3-F988959CD1F4}">
      <dgm:prSet/>
      <dgm:spPr/>
      <dgm:t>
        <a:bodyPr/>
        <a:lstStyle/>
        <a:p>
          <a:endParaRPr lang="en-US"/>
        </a:p>
      </dgm:t>
    </dgm:pt>
    <dgm:pt modelId="{57A4885D-DD51-463B-A730-8B6D0609DE5C}" type="sibTrans" cxnId="{8A7B24A7-8230-4299-9AF3-F988959CD1F4}">
      <dgm:prSet/>
      <dgm:spPr/>
      <dgm:t>
        <a:bodyPr/>
        <a:lstStyle/>
        <a:p>
          <a:endParaRPr lang="en-US"/>
        </a:p>
      </dgm:t>
    </dgm:pt>
    <dgm:pt modelId="{FE21D726-74C1-4F55-868A-00E4AD29B520}">
      <dgm:prSet phldrT="[Text]"/>
      <dgm:spPr/>
      <dgm:t>
        <a:bodyPr/>
        <a:lstStyle/>
        <a:p>
          <a:r>
            <a:rPr lang="en-US" dirty="0" smtClean="0"/>
            <a:t>Devices</a:t>
          </a:r>
          <a:endParaRPr lang="en-US" dirty="0"/>
        </a:p>
      </dgm:t>
    </dgm:pt>
    <dgm:pt modelId="{775DC334-E5AE-42AE-8C73-D0DD90B2EAE2}" type="parTrans" cxnId="{EBC969B5-C700-4381-85E0-CBD8227AF156}">
      <dgm:prSet/>
      <dgm:spPr/>
      <dgm:t>
        <a:bodyPr/>
        <a:lstStyle/>
        <a:p>
          <a:endParaRPr lang="en-US"/>
        </a:p>
      </dgm:t>
    </dgm:pt>
    <dgm:pt modelId="{AA0C5AE6-EBBE-4EA8-BDA7-42E9A0B886F8}" type="sibTrans" cxnId="{EBC969B5-C700-4381-85E0-CBD8227AF156}">
      <dgm:prSet/>
      <dgm:spPr/>
      <dgm:t>
        <a:bodyPr/>
        <a:lstStyle/>
        <a:p>
          <a:endParaRPr lang="en-US"/>
        </a:p>
      </dgm:t>
    </dgm:pt>
    <dgm:pt modelId="{297B0C96-D72A-4E56-A205-1A84E57C1D31}">
      <dgm:prSet phldrT="[Text]" custT="1"/>
      <dgm:spPr/>
      <dgm:t>
        <a:bodyPr/>
        <a:lstStyle/>
        <a:p>
          <a:r>
            <a:rPr lang="en-US" sz="2000" dirty="0" smtClean="0"/>
            <a:t>Can be wired or wireless.</a:t>
          </a:r>
          <a:endParaRPr lang="en-US" sz="2000" dirty="0"/>
        </a:p>
      </dgm:t>
    </dgm:pt>
    <dgm:pt modelId="{5DF60929-FF98-42F6-AC00-661D7B2D5781}" type="parTrans" cxnId="{9B062FF5-8BEE-41C2-A788-3819E1359DA2}">
      <dgm:prSet/>
      <dgm:spPr/>
      <dgm:t>
        <a:bodyPr/>
        <a:lstStyle/>
        <a:p>
          <a:endParaRPr lang="en-US"/>
        </a:p>
      </dgm:t>
    </dgm:pt>
    <dgm:pt modelId="{93CFDA94-447C-4928-8F9D-4B123BDDDF77}" type="sibTrans" cxnId="{9B062FF5-8BEE-41C2-A788-3819E1359DA2}">
      <dgm:prSet/>
      <dgm:spPr/>
      <dgm:t>
        <a:bodyPr/>
        <a:lstStyle/>
        <a:p>
          <a:endParaRPr lang="en-US"/>
        </a:p>
      </dgm:t>
    </dgm:pt>
    <dgm:pt modelId="{7AAE3EB2-D4AC-4A9E-858A-B6A5A92701C8}" type="pres">
      <dgm:prSet presAssocID="{6577888E-5863-4A07-990F-721846874572}" presName="Name0" presStyleCnt="0">
        <dgm:presLayoutVars>
          <dgm:dir/>
          <dgm:animLvl val="lvl"/>
          <dgm:resizeHandles/>
        </dgm:presLayoutVars>
      </dgm:prSet>
      <dgm:spPr/>
      <dgm:t>
        <a:bodyPr/>
        <a:lstStyle/>
        <a:p>
          <a:endParaRPr lang="en-US"/>
        </a:p>
      </dgm:t>
    </dgm:pt>
    <dgm:pt modelId="{289F5A05-29A9-4A2B-BC68-D3F7C0D37350}" type="pres">
      <dgm:prSet presAssocID="{2AC63A7F-2C0C-4CF1-A749-8927A15AAA22}" presName="linNode" presStyleCnt="0"/>
      <dgm:spPr/>
    </dgm:pt>
    <dgm:pt modelId="{CE51FEFD-F696-4ED2-9526-3D6240039905}" type="pres">
      <dgm:prSet presAssocID="{2AC63A7F-2C0C-4CF1-A749-8927A15AAA22}" presName="parentShp" presStyleLbl="node1" presStyleIdx="0" presStyleCnt="4">
        <dgm:presLayoutVars>
          <dgm:bulletEnabled val="1"/>
        </dgm:presLayoutVars>
      </dgm:prSet>
      <dgm:spPr/>
      <dgm:t>
        <a:bodyPr/>
        <a:lstStyle/>
        <a:p>
          <a:endParaRPr lang="en-US"/>
        </a:p>
      </dgm:t>
    </dgm:pt>
    <dgm:pt modelId="{AB19F986-3C8C-4A88-836A-6715498EAAB2}" type="pres">
      <dgm:prSet presAssocID="{2AC63A7F-2C0C-4CF1-A749-8927A15AAA22}" presName="childShp" presStyleLbl="bgAccFollowNode1" presStyleIdx="0" presStyleCnt="4">
        <dgm:presLayoutVars>
          <dgm:bulletEnabled val="1"/>
        </dgm:presLayoutVars>
      </dgm:prSet>
      <dgm:spPr/>
      <dgm:t>
        <a:bodyPr/>
        <a:lstStyle/>
        <a:p>
          <a:endParaRPr lang="en-US"/>
        </a:p>
      </dgm:t>
    </dgm:pt>
    <dgm:pt modelId="{549119FB-EE49-444A-99FC-AA3242BB8E51}" type="pres">
      <dgm:prSet presAssocID="{C7172132-6ECB-4217-9E50-82EDF25ED38C}" presName="spacing" presStyleCnt="0"/>
      <dgm:spPr/>
    </dgm:pt>
    <dgm:pt modelId="{5C9DF69A-8DF2-4071-B2F9-C2F9FA9D0D74}" type="pres">
      <dgm:prSet presAssocID="{F80560BD-B6E2-42FC-BD7E-7AAAB75CAA9C}" presName="linNode" presStyleCnt="0"/>
      <dgm:spPr/>
    </dgm:pt>
    <dgm:pt modelId="{65039943-137D-4D75-B525-8D12081F2F0C}" type="pres">
      <dgm:prSet presAssocID="{F80560BD-B6E2-42FC-BD7E-7AAAB75CAA9C}" presName="parentShp" presStyleLbl="node1" presStyleIdx="1" presStyleCnt="4">
        <dgm:presLayoutVars>
          <dgm:bulletEnabled val="1"/>
        </dgm:presLayoutVars>
      </dgm:prSet>
      <dgm:spPr/>
      <dgm:t>
        <a:bodyPr/>
        <a:lstStyle/>
        <a:p>
          <a:endParaRPr lang="en-US"/>
        </a:p>
      </dgm:t>
    </dgm:pt>
    <dgm:pt modelId="{E51056E7-9CDC-4B72-8209-8B23E3077071}" type="pres">
      <dgm:prSet presAssocID="{F80560BD-B6E2-42FC-BD7E-7AAAB75CAA9C}" presName="childShp" presStyleLbl="bgAccFollowNode1" presStyleIdx="1" presStyleCnt="4">
        <dgm:presLayoutVars>
          <dgm:bulletEnabled val="1"/>
        </dgm:presLayoutVars>
      </dgm:prSet>
      <dgm:spPr/>
      <dgm:t>
        <a:bodyPr/>
        <a:lstStyle/>
        <a:p>
          <a:endParaRPr lang="en-US"/>
        </a:p>
      </dgm:t>
    </dgm:pt>
    <dgm:pt modelId="{7AA9B825-1BC7-4882-A585-65528C9F45A4}" type="pres">
      <dgm:prSet presAssocID="{1CA5348D-4C6E-4ED4-B38E-0037F387D60A}" presName="spacing" presStyleCnt="0"/>
      <dgm:spPr/>
    </dgm:pt>
    <dgm:pt modelId="{414D7D2D-D851-4EA6-A4A7-A10BCBDB63B1}" type="pres">
      <dgm:prSet presAssocID="{D0A696BB-FF99-4EE0-8B33-FB1B1DD2DAB5}" presName="linNode" presStyleCnt="0"/>
      <dgm:spPr/>
    </dgm:pt>
    <dgm:pt modelId="{E5E03F3E-33A2-4BB3-8600-08452569C2B6}" type="pres">
      <dgm:prSet presAssocID="{D0A696BB-FF99-4EE0-8B33-FB1B1DD2DAB5}" presName="parentShp" presStyleLbl="node1" presStyleIdx="2" presStyleCnt="4">
        <dgm:presLayoutVars>
          <dgm:bulletEnabled val="1"/>
        </dgm:presLayoutVars>
      </dgm:prSet>
      <dgm:spPr/>
      <dgm:t>
        <a:bodyPr/>
        <a:lstStyle/>
        <a:p>
          <a:endParaRPr lang="en-US"/>
        </a:p>
      </dgm:t>
    </dgm:pt>
    <dgm:pt modelId="{423E7166-6063-43F2-B90A-6BD7E51E3A64}" type="pres">
      <dgm:prSet presAssocID="{D0A696BB-FF99-4EE0-8B33-FB1B1DD2DAB5}" presName="childShp" presStyleLbl="bgAccFollowNode1" presStyleIdx="2" presStyleCnt="4">
        <dgm:presLayoutVars>
          <dgm:bulletEnabled val="1"/>
        </dgm:presLayoutVars>
      </dgm:prSet>
      <dgm:spPr/>
      <dgm:t>
        <a:bodyPr/>
        <a:lstStyle/>
        <a:p>
          <a:endParaRPr lang="en-US"/>
        </a:p>
      </dgm:t>
    </dgm:pt>
    <dgm:pt modelId="{71448A66-9526-48CE-A3A1-B194E394BD40}" type="pres">
      <dgm:prSet presAssocID="{DAF6212F-E62B-40F9-AE6A-6223D6CBE8E6}" presName="spacing" presStyleCnt="0"/>
      <dgm:spPr/>
    </dgm:pt>
    <dgm:pt modelId="{7139E7C5-BCFD-4E0C-B6F6-9EC1208D4194}" type="pres">
      <dgm:prSet presAssocID="{FE21D726-74C1-4F55-868A-00E4AD29B520}" presName="linNode" presStyleCnt="0"/>
      <dgm:spPr/>
    </dgm:pt>
    <dgm:pt modelId="{E3FD6D7F-51C4-439B-84F1-BB2913400843}" type="pres">
      <dgm:prSet presAssocID="{FE21D726-74C1-4F55-868A-00E4AD29B520}" presName="parentShp" presStyleLbl="node1" presStyleIdx="3" presStyleCnt="4">
        <dgm:presLayoutVars>
          <dgm:bulletEnabled val="1"/>
        </dgm:presLayoutVars>
      </dgm:prSet>
      <dgm:spPr/>
      <dgm:t>
        <a:bodyPr/>
        <a:lstStyle/>
        <a:p>
          <a:endParaRPr lang="en-US"/>
        </a:p>
      </dgm:t>
    </dgm:pt>
    <dgm:pt modelId="{905DC86A-7923-42B1-A64D-473C197E293A}" type="pres">
      <dgm:prSet presAssocID="{FE21D726-74C1-4F55-868A-00E4AD29B520}" presName="childShp" presStyleLbl="bgAccFollowNode1" presStyleIdx="3" presStyleCnt="4">
        <dgm:presLayoutVars>
          <dgm:bulletEnabled val="1"/>
        </dgm:presLayoutVars>
      </dgm:prSet>
      <dgm:spPr/>
      <dgm:t>
        <a:bodyPr/>
        <a:lstStyle/>
        <a:p>
          <a:endParaRPr lang="en-US"/>
        </a:p>
      </dgm:t>
    </dgm:pt>
  </dgm:ptLst>
  <dgm:cxnLst>
    <dgm:cxn modelId="{CE94A489-C66C-4678-BD42-5EA68CB568E5}" type="presOf" srcId="{FE21D726-74C1-4F55-868A-00E4AD29B520}" destId="{E3FD6D7F-51C4-439B-84F1-BB2913400843}" srcOrd="0" destOrd="0" presId="urn:microsoft.com/office/officeart/2005/8/layout/vList6"/>
    <dgm:cxn modelId="{19B96B3D-6C7B-4930-AEB4-BE412AD56BD1}" srcId="{F80560BD-B6E2-42FC-BD7E-7AAAB75CAA9C}" destId="{4B614F55-B0BE-47B9-B1BE-A9B4FC97A255}" srcOrd="0" destOrd="0" parTransId="{1E06E052-A18A-48F4-AF1F-5B36379F6FF9}" sibTransId="{8D92C0E1-F185-4478-9BF4-074D18322B85}"/>
    <dgm:cxn modelId="{2E723BA1-78A5-4CC1-BEAF-AF3DAB94715F}" type="presOf" srcId="{2AC63A7F-2C0C-4CF1-A749-8927A15AAA22}" destId="{CE51FEFD-F696-4ED2-9526-3D6240039905}" srcOrd="0" destOrd="0" presId="urn:microsoft.com/office/officeart/2005/8/layout/vList6"/>
    <dgm:cxn modelId="{BE3E3A0E-77C5-4B9A-8843-B53B5D435991}" type="presOf" srcId="{D8735D27-59DD-4FD2-9031-CA29763E74DB}" destId="{423E7166-6063-43F2-B90A-6BD7E51E3A64}" srcOrd="0" destOrd="0" presId="urn:microsoft.com/office/officeart/2005/8/layout/vList6"/>
    <dgm:cxn modelId="{ED54D435-E2D2-4646-973F-AFD6BADDF709}" type="presOf" srcId="{6577888E-5863-4A07-990F-721846874572}" destId="{7AAE3EB2-D4AC-4A9E-858A-B6A5A92701C8}" srcOrd="0" destOrd="0" presId="urn:microsoft.com/office/officeart/2005/8/layout/vList6"/>
    <dgm:cxn modelId="{95970659-BE57-4BC3-89EA-C9C884357C1A}" srcId="{FE21D726-74C1-4F55-868A-00E4AD29B520}" destId="{7EF36AAB-5DCE-4202-B13A-075073744502}" srcOrd="0" destOrd="0" parTransId="{4EBE73B7-01BC-442C-9DE5-17FD2C0C2D3A}" sibTransId="{88EDB633-3588-4EEA-9B73-A860BAF55AAB}"/>
    <dgm:cxn modelId="{EA1706D2-EF95-42AE-95BE-FE0ED1622C7A}" srcId="{6577888E-5863-4A07-990F-721846874572}" destId="{D0A696BB-FF99-4EE0-8B33-FB1B1DD2DAB5}" srcOrd="2" destOrd="0" parTransId="{2A6BDDF2-5A28-4256-8D6D-4F791CF1B8AE}" sibTransId="{DAF6212F-E62B-40F9-AE6A-6223D6CBE8E6}"/>
    <dgm:cxn modelId="{9B062FF5-8BEE-41C2-A788-3819E1359DA2}" srcId="{D0A696BB-FF99-4EE0-8B33-FB1B1DD2DAB5}" destId="{297B0C96-D72A-4E56-A205-1A84E57C1D31}" srcOrd="1" destOrd="0" parTransId="{5DF60929-FF98-42F6-AC00-661D7B2D5781}" sibTransId="{93CFDA94-447C-4928-8F9D-4B123BDDDF77}"/>
    <dgm:cxn modelId="{EBC969B5-C700-4381-85E0-CBD8227AF156}" srcId="{6577888E-5863-4A07-990F-721846874572}" destId="{FE21D726-74C1-4F55-868A-00E4AD29B520}" srcOrd="3" destOrd="0" parTransId="{775DC334-E5AE-42AE-8C73-D0DD90B2EAE2}" sibTransId="{AA0C5AE6-EBBE-4EA8-BDA7-42E9A0B886F8}"/>
    <dgm:cxn modelId="{4BFE4931-EE93-4D5F-BE51-518FE4592593}" type="presOf" srcId="{D0A696BB-FF99-4EE0-8B33-FB1B1DD2DAB5}" destId="{E5E03F3E-33A2-4BB3-8600-08452569C2B6}" srcOrd="0" destOrd="0" presId="urn:microsoft.com/office/officeart/2005/8/layout/vList6"/>
    <dgm:cxn modelId="{002398E4-F8DA-4AB7-B9F4-D0B0A391D9BF}" type="presOf" srcId="{297B0C96-D72A-4E56-A205-1A84E57C1D31}" destId="{423E7166-6063-43F2-B90A-6BD7E51E3A64}" srcOrd="0" destOrd="1" presId="urn:microsoft.com/office/officeart/2005/8/layout/vList6"/>
    <dgm:cxn modelId="{791F7A7A-2E4C-48B3-8231-07F4D68B57FC}" type="presOf" srcId="{7EF36AAB-5DCE-4202-B13A-075073744502}" destId="{905DC86A-7923-42B1-A64D-473C197E293A}" srcOrd="0" destOrd="0" presId="urn:microsoft.com/office/officeart/2005/8/layout/vList6"/>
    <dgm:cxn modelId="{C4656B9E-6639-40D9-BFBD-FE697850F4DE}" type="presOf" srcId="{4B614F55-B0BE-47B9-B1BE-A9B4FC97A255}" destId="{E51056E7-9CDC-4B72-8209-8B23E3077071}" srcOrd="0" destOrd="0" presId="urn:microsoft.com/office/officeart/2005/8/layout/vList6"/>
    <dgm:cxn modelId="{A544060E-D06A-4022-8190-581B40D4CF25}" type="presOf" srcId="{B793F541-2C83-4764-A1BB-1820421F6B3B}" destId="{AB19F986-3C8C-4A88-836A-6715498EAAB2}" srcOrd="0" destOrd="0" presId="urn:microsoft.com/office/officeart/2005/8/layout/vList6"/>
    <dgm:cxn modelId="{D20A6167-6613-4A00-91C7-0B7C3DD5F202}" srcId="{6577888E-5863-4A07-990F-721846874572}" destId="{F80560BD-B6E2-42FC-BD7E-7AAAB75CAA9C}" srcOrd="1" destOrd="0" parTransId="{7C53117F-39A8-4973-8781-B20EDAEE2247}" sibTransId="{1CA5348D-4C6E-4ED4-B38E-0037F387D60A}"/>
    <dgm:cxn modelId="{8DA4F3D9-4627-4F1F-88DC-61152DCC52A6}" type="presOf" srcId="{F80560BD-B6E2-42FC-BD7E-7AAAB75CAA9C}" destId="{65039943-137D-4D75-B525-8D12081F2F0C}" srcOrd="0" destOrd="0" presId="urn:microsoft.com/office/officeart/2005/8/layout/vList6"/>
    <dgm:cxn modelId="{DD0514E6-C15A-4B4F-ADFE-43509865E3CD}" srcId="{6577888E-5863-4A07-990F-721846874572}" destId="{2AC63A7F-2C0C-4CF1-A749-8927A15AAA22}" srcOrd="0" destOrd="0" parTransId="{62BC065A-3367-4A4E-8A8E-85E5A2923828}" sibTransId="{C7172132-6ECB-4217-9E50-82EDF25ED38C}"/>
    <dgm:cxn modelId="{C3615250-CEC3-4568-A03C-7C9BE30EAE94}" srcId="{2AC63A7F-2C0C-4CF1-A749-8927A15AAA22}" destId="{B793F541-2C83-4764-A1BB-1820421F6B3B}" srcOrd="0" destOrd="0" parTransId="{1A8F93E1-0546-4256-B5BB-104799D02B83}" sibTransId="{25D2887B-320E-4264-8209-0366613D8B3B}"/>
    <dgm:cxn modelId="{8A7B24A7-8230-4299-9AF3-F988959CD1F4}" srcId="{D0A696BB-FF99-4EE0-8B33-FB1B1DD2DAB5}" destId="{D8735D27-59DD-4FD2-9031-CA29763E74DB}" srcOrd="0" destOrd="0" parTransId="{E82D1BA2-15C2-47D9-BA04-7882D0FC055D}" sibTransId="{57A4885D-DD51-463B-A730-8B6D0609DE5C}"/>
    <dgm:cxn modelId="{E9EAF425-A034-4BB9-AA8E-4FD529D3D461}" type="presParOf" srcId="{7AAE3EB2-D4AC-4A9E-858A-B6A5A92701C8}" destId="{289F5A05-29A9-4A2B-BC68-D3F7C0D37350}" srcOrd="0" destOrd="0" presId="urn:microsoft.com/office/officeart/2005/8/layout/vList6"/>
    <dgm:cxn modelId="{52810F7D-3ED1-41C5-BDCA-CC29695A076E}" type="presParOf" srcId="{289F5A05-29A9-4A2B-BC68-D3F7C0D37350}" destId="{CE51FEFD-F696-4ED2-9526-3D6240039905}" srcOrd="0" destOrd="0" presId="urn:microsoft.com/office/officeart/2005/8/layout/vList6"/>
    <dgm:cxn modelId="{E2565DE9-9AE3-46D5-8228-45FACB8656C2}" type="presParOf" srcId="{289F5A05-29A9-4A2B-BC68-D3F7C0D37350}" destId="{AB19F986-3C8C-4A88-836A-6715498EAAB2}" srcOrd="1" destOrd="0" presId="urn:microsoft.com/office/officeart/2005/8/layout/vList6"/>
    <dgm:cxn modelId="{4C209701-3AC0-4C86-88C7-228440764D67}" type="presParOf" srcId="{7AAE3EB2-D4AC-4A9E-858A-B6A5A92701C8}" destId="{549119FB-EE49-444A-99FC-AA3242BB8E51}" srcOrd="1" destOrd="0" presId="urn:microsoft.com/office/officeart/2005/8/layout/vList6"/>
    <dgm:cxn modelId="{A43DECBF-B61F-4085-A254-83184B7D9AD3}" type="presParOf" srcId="{7AAE3EB2-D4AC-4A9E-858A-B6A5A92701C8}" destId="{5C9DF69A-8DF2-4071-B2F9-C2F9FA9D0D74}" srcOrd="2" destOrd="0" presId="urn:microsoft.com/office/officeart/2005/8/layout/vList6"/>
    <dgm:cxn modelId="{30AB62F1-3A4B-493E-B8D2-610A5584D4AE}" type="presParOf" srcId="{5C9DF69A-8DF2-4071-B2F9-C2F9FA9D0D74}" destId="{65039943-137D-4D75-B525-8D12081F2F0C}" srcOrd="0" destOrd="0" presId="urn:microsoft.com/office/officeart/2005/8/layout/vList6"/>
    <dgm:cxn modelId="{4885C829-EF30-41AE-9AC0-BAEB0C0B0288}" type="presParOf" srcId="{5C9DF69A-8DF2-4071-B2F9-C2F9FA9D0D74}" destId="{E51056E7-9CDC-4B72-8209-8B23E3077071}" srcOrd="1" destOrd="0" presId="urn:microsoft.com/office/officeart/2005/8/layout/vList6"/>
    <dgm:cxn modelId="{4668A211-24CF-4DA3-9CDC-3B240F66BB00}" type="presParOf" srcId="{7AAE3EB2-D4AC-4A9E-858A-B6A5A92701C8}" destId="{7AA9B825-1BC7-4882-A585-65528C9F45A4}" srcOrd="3" destOrd="0" presId="urn:microsoft.com/office/officeart/2005/8/layout/vList6"/>
    <dgm:cxn modelId="{2F3EFEE6-A967-4007-BDE4-80E7C10EE29A}" type="presParOf" srcId="{7AAE3EB2-D4AC-4A9E-858A-B6A5A92701C8}" destId="{414D7D2D-D851-4EA6-A4A7-A10BCBDB63B1}" srcOrd="4" destOrd="0" presId="urn:microsoft.com/office/officeart/2005/8/layout/vList6"/>
    <dgm:cxn modelId="{E1372428-F25A-4287-B69A-BAE449CA26F3}" type="presParOf" srcId="{414D7D2D-D851-4EA6-A4A7-A10BCBDB63B1}" destId="{E5E03F3E-33A2-4BB3-8600-08452569C2B6}" srcOrd="0" destOrd="0" presId="urn:microsoft.com/office/officeart/2005/8/layout/vList6"/>
    <dgm:cxn modelId="{7B8CAD29-2F7B-47D5-8D01-B7FC7E86E731}" type="presParOf" srcId="{414D7D2D-D851-4EA6-A4A7-A10BCBDB63B1}" destId="{423E7166-6063-43F2-B90A-6BD7E51E3A64}" srcOrd="1" destOrd="0" presId="urn:microsoft.com/office/officeart/2005/8/layout/vList6"/>
    <dgm:cxn modelId="{E4E701B3-212F-4719-B564-8E16F4105CFF}" type="presParOf" srcId="{7AAE3EB2-D4AC-4A9E-858A-B6A5A92701C8}" destId="{71448A66-9526-48CE-A3A1-B194E394BD40}" srcOrd="5" destOrd="0" presId="urn:microsoft.com/office/officeart/2005/8/layout/vList6"/>
    <dgm:cxn modelId="{646F1C0C-1A41-4E08-82D3-FD91BA78AD91}" type="presParOf" srcId="{7AAE3EB2-D4AC-4A9E-858A-B6A5A92701C8}" destId="{7139E7C5-BCFD-4E0C-B6F6-9EC1208D4194}" srcOrd="6" destOrd="0" presId="urn:microsoft.com/office/officeart/2005/8/layout/vList6"/>
    <dgm:cxn modelId="{B3B2D872-D9F8-43BA-BBA3-CB0EE1C9ACB0}" type="presParOf" srcId="{7139E7C5-BCFD-4E0C-B6F6-9EC1208D4194}" destId="{E3FD6D7F-51C4-439B-84F1-BB2913400843}" srcOrd="0" destOrd="0" presId="urn:microsoft.com/office/officeart/2005/8/layout/vList6"/>
    <dgm:cxn modelId="{EE40A7F7-C1BD-4AB9-ACD6-F0CD405A5A3B}" type="presParOf" srcId="{7139E7C5-BCFD-4E0C-B6F6-9EC1208D4194}" destId="{905DC86A-7923-42B1-A64D-473C197E293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4E953-530E-4545-9019-FF441D8290B3}">
      <dsp:nvSpPr>
        <dsp:cNvPr id="0" name=""/>
        <dsp:cNvSpPr/>
      </dsp:nvSpPr>
      <dsp:spPr>
        <a:xfrm>
          <a:off x="1867814" y="323765"/>
          <a:ext cx="4551680" cy="4551680"/>
        </a:xfrm>
        <a:prstGeom prst="pie">
          <a:avLst>
            <a:gd name="adj1" fmla="val 16200000"/>
            <a:gd name="adj2" fmla="val 2052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Aastha </a:t>
          </a:r>
          <a:endParaRPr lang="en-US" sz="2800" kern="1200" dirty="0"/>
        </a:p>
      </dsp:txBody>
      <dsp:txXfrm>
        <a:off x="4201092" y="1003808"/>
        <a:ext cx="1544320" cy="1056640"/>
      </dsp:txXfrm>
    </dsp:sp>
    <dsp:sp modelId="{26437E69-2B07-4CBB-9AD1-5DFCAC20FA6C}">
      <dsp:nvSpPr>
        <dsp:cNvPr id="0" name=""/>
        <dsp:cNvSpPr/>
      </dsp:nvSpPr>
      <dsp:spPr>
        <a:xfrm>
          <a:off x="1708505" y="543221"/>
          <a:ext cx="4551680" cy="4551680"/>
        </a:xfrm>
        <a:prstGeom prst="pie">
          <a:avLst>
            <a:gd name="adj1" fmla="val 20520000"/>
            <a:gd name="adj2" fmla="val 3240000"/>
          </a:avLst>
        </a:prstGeom>
        <a:gradFill rotWithShape="0">
          <a:gsLst>
            <a:gs pos="0">
              <a:schemeClr val="accent2">
                <a:hueOff val="1267329"/>
                <a:satOff val="-3253"/>
                <a:lumOff val="-8137"/>
                <a:alphaOff val="0"/>
                <a:satMod val="103000"/>
                <a:lumMod val="102000"/>
                <a:tint val="94000"/>
              </a:schemeClr>
            </a:gs>
            <a:gs pos="50000">
              <a:schemeClr val="accent2">
                <a:hueOff val="1267329"/>
                <a:satOff val="-3253"/>
                <a:lumOff val="-8137"/>
                <a:alphaOff val="0"/>
                <a:satMod val="110000"/>
                <a:lumMod val="100000"/>
                <a:shade val="100000"/>
              </a:schemeClr>
            </a:gs>
            <a:gs pos="100000">
              <a:schemeClr val="accent2">
                <a:hueOff val="1267329"/>
                <a:satOff val="-3253"/>
                <a:lumOff val="-81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Gireesha</a:t>
          </a:r>
          <a:endParaRPr lang="en-US" sz="2800" kern="1200" dirty="0"/>
        </a:p>
      </dsp:txBody>
      <dsp:txXfrm>
        <a:off x="4683353" y="2602314"/>
        <a:ext cx="1354666" cy="1143338"/>
      </dsp:txXfrm>
    </dsp:sp>
    <dsp:sp modelId="{53FD7D0A-C87C-4280-945F-65C10C3EE139}">
      <dsp:nvSpPr>
        <dsp:cNvPr id="0" name=""/>
        <dsp:cNvSpPr/>
      </dsp:nvSpPr>
      <dsp:spPr>
        <a:xfrm>
          <a:off x="1708505" y="543221"/>
          <a:ext cx="4551680" cy="4551680"/>
        </a:xfrm>
        <a:prstGeom prst="pie">
          <a:avLst>
            <a:gd name="adj1" fmla="val 3240000"/>
            <a:gd name="adj2" fmla="val 7560000"/>
          </a:avLst>
        </a:prstGeom>
        <a:gradFill rotWithShape="0">
          <a:gsLst>
            <a:gs pos="0">
              <a:schemeClr val="accent2">
                <a:hueOff val="2534658"/>
                <a:satOff val="-6506"/>
                <a:lumOff val="-16273"/>
                <a:alphaOff val="0"/>
                <a:satMod val="103000"/>
                <a:lumMod val="102000"/>
                <a:tint val="94000"/>
              </a:schemeClr>
            </a:gs>
            <a:gs pos="50000">
              <a:schemeClr val="accent2">
                <a:hueOff val="2534658"/>
                <a:satOff val="-6506"/>
                <a:lumOff val="-16273"/>
                <a:alphaOff val="0"/>
                <a:satMod val="110000"/>
                <a:lumMod val="100000"/>
                <a:shade val="100000"/>
              </a:schemeClr>
            </a:gs>
            <a:gs pos="100000">
              <a:schemeClr val="accent2">
                <a:hueOff val="2534658"/>
                <a:satOff val="-6506"/>
                <a:lumOff val="-162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Soumya</a:t>
          </a:r>
          <a:endParaRPr lang="en-US" sz="2800" kern="1200" dirty="0"/>
        </a:p>
      </dsp:txBody>
      <dsp:txXfrm>
        <a:off x="3171545" y="3956981"/>
        <a:ext cx="1625600" cy="975360"/>
      </dsp:txXfrm>
    </dsp:sp>
    <dsp:sp modelId="{BBE48FA2-6163-428F-95EA-A2F9438E998E}">
      <dsp:nvSpPr>
        <dsp:cNvPr id="0" name=""/>
        <dsp:cNvSpPr/>
      </dsp:nvSpPr>
      <dsp:spPr>
        <a:xfrm>
          <a:off x="1708505" y="543221"/>
          <a:ext cx="4551680" cy="4551680"/>
        </a:xfrm>
        <a:prstGeom prst="pie">
          <a:avLst>
            <a:gd name="adj1" fmla="val 7560000"/>
            <a:gd name="adj2" fmla="val 11880000"/>
          </a:avLst>
        </a:prstGeom>
        <a:gradFill rotWithShape="0">
          <a:gsLst>
            <a:gs pos="0">
              <a:schemeClr val="accent2">
                <a:hueOff val="3801987"/>
                <a:satOff val="-9760"/>
                <a:lumOff val="-24410"/>
                <a:alphaOff val="0"/>
                <a:satMod val="103000"/>
                <a:lumMod val="102000"/>
                <a:tint val="94000"/>
              </a:schemeClr>
            </a:gs>
            <a:gs pos="50000">
              <a:schemeClr val="accent2">
                <a:hueOff val="3801987"/>
                <a:satOff val="-9760"/>
                <a:lumOff val="-24410"/>
                <a:alphaOff val="0"/>
                <a:satMod val="110000"/>
                <a:lumMod val="100000"/>
                <a:shade val="100000"/>
              </a:schemeClr>
            </a:gs>
            <a:gs pos="100000">
              <a:schemeClr val="accent2">
                <a:hueOff val="3801987"/>
                <a:satOff val="-9760"/>
                <a:lumOff val="-244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Rahul</a:t>
          </a:r>
          <a:endParaRPr lang="en-US" sz="2800" kern="1200" dirty="0"/>
        </a:p>
      </dsp:txBody>
      <dsp:txXfrm>
        <a:off x="1925252" y="2602314"/>
        <a:ext cx="1354666" cy="1143338"/>
      </dsp:txXfrm>
    </dsp:sp>
    <dsp:sp modelId="{B53DE27E-ACF1-4A9F-B023-313845E259A1}">
      <dsp:nvSpPr>
        <dsp:cNvPr id="0" name=""/>
        <dsp:cNvSpPr/>
      </dsp:nvSpPr>
      <dsp:spPr>
        <a:xfrm>
          <a:off x="1708505" y="543221"/>
          <a:ext cx="4551680" cy="4551680"/>
        </a:xfrm>
        <a:prstGeom prst="pie">
          <a:avLst>
            <a:gd name="adj1" fmla="val 11880000"/>
            <a:gd name="adj2" fmla="val 16200000"/>
          </a:avLst>
        </a:prstGeom>
        <a:gradFill rotWithShape="0">
          <a:gsLst>
            <a:gs pos="0">
              <a:schemeClr val="accent2">
                <a:hueOff val="5069316"/>
                <a:satOff val="-13013"/>
                <a:lumOff val="-32546"/>
                <a:alphaOff val="0"/>
                <a:satMod val="103000"/>
                <a:lumMod val="102000"/>
                <a:tint val="94000"/>
              </a:schemeClr>
            </a:gs>
            <a:gs pos="50000">
              <a:schemeClr val="accent2">
                <a:hueOff val="5069316"/>
                <a:satOff val="-13013"/>
                <a:lumOff val="-32546"/>
                <a:alphaOff val="0"/>
                <a:satMod val="110000"/>
                <a:lumMod val="100000"/>
                <a:shade val="100000"/>
              </a:schemeClr>
            </a:gs>
            <a:gs pos="100000">
              <a:schemeClr val="accent2">
                <a:hueOff val="5069316"/>
                <a:satOff val="-13013"/>
                <a:lumOff val="-325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err="1" smtClean="0"/>
            <a:t>Vamshi</a:t>
          </a:r>
          <a:endParaRPr lang="en-US" sz="2800" kern="1200" dirty="0"/>
        </a:p>
      </dsp:txBody>
      <dsp:txXfrm>
        <a:off x="2372292" y="1236810"/>
        <a:ext cx="1544320" cy="1056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7F3486-0647-4604-9375-B32261CC5226}" type="datetimeFigureOut">
              <a:rPr lang="en-US" smtClean="0"/>
              <a:t>9/3/2018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A5EBDC-B446-433A-BE42-1D483C81C839}" type="slidenum">
              <a:rPr lang="en-US" smtClean="0"/>
              <a:t>‹#›</a:t>
            </a:fld>
            <a:endParaRPr lang="en-US"/>
          </a:p>
        </p:txBody>
      </p:sp>
    </p:spTree>
    <p:extLst>
      <p:ext uri="{BB962C8B-B14F-4D97-AF65-F5344CB8AC3E}">
        <p14:creationId xmlns:p14="http://schemas.microsoft.com/office/powerpoint/2010/main" val="363221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a:solidFill>
                  <a:prstClr val="black"/>
                </a:solidFill>
              </a:rPr>
              <a:pPr/>
              <a:t>1</a:t>
            </a:fld>
            <a:endParaRPr lang="pt-BR">
              <a:solidFill>
                <a:prstClr val="black"/>
              </a:solidFill>
            </a:endParaRPr>
          </a:p>
        </p:txBody>
      </p:sp>
    </p:spTree>
    <p:extLst>
      <p:ext uri="{BB962C8B-B14F-4D97-AF65-F5344CB8AC3E}">
        <p14:creationId xmlns:p14="http://schemas.microsoft.com/office/powerpoint/2010/main" val="283069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a:solidFill>
                  <a:prstClr val="black"/>
                </a:solidFill>
              </a:rPr>
              <a:pPr/>
              <a:t>3</a:t>
            </a:fld>
            <a:endParaRPr lang="pt-BR">
              <a:solidFill>
                <a:prstClr val="black"/>
              </a:solidFill>
            </a:endParaRPr>
          </a:p>
        </p:txBody>
      </p:sp>
    </p:spTree>
    <p:extLst>
      <p:ext uri="{BB962C8B-B14F-4D97-AF65-F5344CB8AC3E}">
        <p14:creationId xmlns:p14="http://schemas.microsoft.com/office/powerpoint/2010/main" val="414462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a:solidFill>
                  <a:prstClr val="black"/>
                </a:solidFill>
              </a:rPr>
              <a:pPr/>
              <a:t>98</a:t>
            </a:fld>
            <a:endParaRPr lang="pt-BR">
              <a:solidFill>
                <a:prstClr val="black"/>
              </a:solidFill>
            </a:endParaRPr>
          </a:p>
        </p:txBody>
      </p:sp>
    </p:spTree>
    <p:extLst>
      <p:ext uri="{BB962C8B-B14F-4D97-AF65-F5344CB8AC3E}">
        <p14:creationId xmlns:p14="http://schemas.microsoft.com/office/powerpoint/2010/main" val="1006709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a:solidFill>
                  <a:prstClr val="black"/>
                </a:solidFill>
              </a:rPr>
              <a:pPr/>
              <a:t>118</a:t>
            </a:fld>
            <a:endParaRPr lang="pt-BR">
              <a:solidFill>
                <a:prstClr val="black"/>
              </a:solidFill>
            </a:endParaRPr>
          </a:p>
        </p:txBody>
      </p:sp>
    </p:spTree>
    <p:extLst>
      <p:ext uri="{BB962C8B-B14F-4D97-AF65-F5344CB8AC3E}">
        <p14:creationId xmlns:p14="http://schemas.microsoft.com/office/powerpoint/2010/main" val="1015687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a:solidFill>
                  <a:prstClr val="black"/>
                </a:solidFill>
              </a:rPr>
              <a:pPr/>
              <a:t>136</a:t>
            </a:fld>
            <a:endParaRPr lang="pt-BR">
              <a:solidFill>
                <a:prstClr val="black"/>
              </a:solidFill>
            </a:endParaRPr>
          </a:p>
        </p:txBody>
      </p:sp>
    </p:spTree>
    <p:extLst>
      <p:ext uri="{BB962C8B-B14F-4D97-AF65-F5344CB8AC3E}">
        <p14:creationId xmlns:p14="http://schemas.microsoft.com/office/powerpoint/2010/main" val="4092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a:solidFill>
                  <a:prstClr val="black"/>
                </a:solidFill>
              </a:rPr>
              <a:pPr/>
              <a:t>144</a:t>
            </a:fld>
            <a:endParaRPr lang="pt-BR">
              <a:solidFill>
                <a:prstClr val="black"/>
              </a:solidFill>
            </a:endParaRPr>
          </a:p>
        </p:txBody>
      </p:sp>
    </p:spTree>
    <p:extLst>
      <p:ext uri="{BB962C8B-B14F-4D97-AF65-F5344CB8AC3E}">
        <p14:creationId xmlns:p14="http://schemas.microsoft.com/office/powerpoint/2010/main" val="2428003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119512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55023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083098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11039749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a:t>
            </a:r>
            <a:r>
              <a:rPr lang="en-US" sz="800" kern="0" baseline="0" dirty="0" smtClean="0">
                <a:solidFill>
                  <a:srgbClr val="00458D"/>
                </a:solidFill>
                <a:latin typeface="+mj-lt"/>
                <a:cs typeface="Arial" panose="020B0604020202020204" pitchFamily="34" charset="0"/>
              </a:rPr>
              <a:t> Boost</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82875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85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511677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53837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4052582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|Team</a:t>
            </a:r>
            <a:r>
              <a:rPr lang="en-US" sz="800" kern="0" baseline="0" dirty="0" smtClean="0">
                <a:solidFill>
                  <a:srgbClr val="00458D"/>
                </a:solidFill>
                <a:latin typeface="+mj-lt"/>
                <a:cs typeface="Arial" panose="020B0604020202020204" pitchFamily="34" charset="0"/>
              </a:rPr>
              <a:t> Boost</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039880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20850079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19706301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3535283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22197500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35242315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 | Team Boost</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21839131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405107153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154464571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371806007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Tree>
    <p:extLst>
      <p:ext uri="{BB962C8B-B14F-4D97-AF65-F5344CB8AC3E}">
        <p14:creationId xmlns:p14="http://schemas.microsoft.com/office/powerpoint/2010/main" val="375414755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41971120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2350877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NETWORK</a:t>
            </a:r>
            <a:r>
              <a:rPr lang="en-US" sz="800" kern="0" baseline="0" dirty="0" smtClean="0">
                <a:solidFill>
                  <a:srgbClr val="00458D"/>
                </a:solidFill>
                <a:latin typeface="+mj-lt"/>
                <a:cs typeface="Arial" panose="020B0604020202020204" pitchFamily="34" charset="0"/>
              </a:rPr>
              <a:t> FUNDAMENTALS | Team Boost</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685869" y="552994"/>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85869" y="2117499"/>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Tree>
    <p:extLst>
      <p:ext uri="{BB962C8B-B14F-4D97-AF65-F5344CB8AC3E}">
        <p14:creationId xmlns:p14="http://schemas.microsoft.com/office/powerpoint/2010/main" val="148214108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LINUX FUNDAMENTALS</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494377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0032253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graphicFrame>
        <p:nvGraphicFramePr>
          <p:cNvPr id="2" name="Diagram 1"/>
          <p:cNvGraphicFramePr/>
          <p:nvPr userDrawn="1">
            <p:extLst>
              <p:ext uri="{D42A27DB-BD31-4B8C-83A1-F6EECF244321}">
                <p14:modId xmlns:p14="http://schemas.microsoft.com/office/powerpoint/2010/main" val="2131912080"/>
              </p:ext>
            </p:extLst>
          </p:nvPr>
        </p:nvGraphicFramePr>
        <p:xfrm>
          <a:off x="4971143" y="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userDrawn="1"/>
        </p:nvSpPr>
        <p:spPr>
          <a:xfrm>
            <a:off x="125365" y="198009"/>
            <a:ext cx="6716134" cy="923330"/>
          </a:xfrm>
          <a:prstGeom prst="rect">
            <a:avLst/>
          </a:prstGeom>
          <a:noFill/>
        </p:spPr>
        <p:txBody>
          <a:bodyPr wrap="non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WORK - DISTRIBUTION</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96199" y="4911393"/>
            <a:ext cx="2556154" cy="1946607"/>
          </a:xfrm>
          <a:prstGeom prst="rect">
            <a:avLst/>
          </a:prstGeom>
        </p:spPr>
      </p:pic>
      <p:sp>
        <p:nvSpPr>
          <p:cNvPr id="5" name="Rectangle 4"/>
          <p:cNvSpPr/>
          <p:nvPr userDrawn="1"/>
        </p:nvSpPr>
        <p:spPr>
          <a:xfrm>
            <a:off x="601649" y="1121339"/>
            <a:ext cx="4360937" cy="769441"/>
          </a:xfrm>
          <a:prstGeom prst="rect">
            <a:avLst/>
          </a:prstGeom>
          <a:noFill/>
        </p:spPr>
        <p:txBody>
          <a:bodyPr wrap="none" lIns="91440" tIns="45720" rIns="91440" bIns="45720">
            <a:spAutoFit/>
          </a:bodyPr>
          <a:lstStyle/>
          <a:p>
            <a:pPr algn="ctr"/>
            <a:r>
              <a:rPr lang="en-US" sz="4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TEAM BOOST (#1)</a:t>
            </a:r>
          </a:p>
        </p:txBody>
      </p:sp>
    </p:spTree>
    <p:extLst>
      <p:ext uri="{BB962C8B-B14F-4D97-AF65-F5344CB8AC3E}">
        <p14:creationId xmlns:p14="http://schemas.microsoft.com/office/powerpoint/2010/main" val="1307763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E8071D0-C5C2-482C-8B89-5E8865790E56}" type="datetimeFigureOut">
              <a:rPr lang="en-US" smtClean="0"/>
              <a:t>9/3/2018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D37247E-F87C-437F-9BF6-0D27C9DD8239}" type="slidenum">
              <a:rPr lang="en-US" smtClean="0"/>
              <a:t>‹#›</a:t>
            </a:fld>
            <a:endParaRPr lang="en-US"/>
          </a:p>
        </p:txBody>
      </p:sp>
    </p:spTree>
    <p:extLst>
      <p:ext uri="{BB962C8B-B14F-4D97-AF65-F5344CB8AC3E}">
        <p14:creationId xmlns:p14="http://schemas.microsoft.com/office/powerpoint/2010/main" val="550857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E8071D0-C5C2-482C-8B89-5E8865790E56}" type="datetimeFigureOut">
              <a:rPr lang="en-US" smtClean="0"/>
              <a:t>9/3/2018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D37247E-F87C-437F-9BF6-0D27C9DD8239}" type="slidenum">
              <a:rPr lang="en-US" smtClean="0"/>
              <a:t>‹#›</a:t>
            </a:fld>
            <a:endParaRPr lang="en-US"/>
          </a:p>
        </p:txBody>
      </p:sp>
    </p:spTree>
    <p:extLst>
      <p:ext uri="{BB962C8B-B14F-4D97-AF65-F5344CB8AC3E}">
        <p14:creationId xmlns:p14="http://schemas.microsoft.com/office/powerpoint/2010/main" val="1362140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E8071D0-C5C2-482C-8B89-5E8865790E56}" type="datetimeFigureOut">
              <a:rPr lang="en-US" smtClean="0"/>
              <a:t>9/3/2018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1D37247E-F87C-437F-9BF6-0D27C9DD8239}" type="slidenum">
              <a:rPr lang="en-US" smtClean="0"/>
              <a:t>‹#›</a:t>
            </a:fld>
            <a:endParaRPr lang="en-US"/>
          </a:p>
        </p:txBody>
      </p:sp>
    </p:spTree>
    <p:extLst>
      <p:ext uri="{BB962C8B-B14F-4D97-AF65-F5344CB8AC3E}">
        <p14:creationId xmlns:p14="http://schemas.microsoft.com/office/powerpoint/2010/main" val="1183898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97D517C5-3E43-4A65-AD1C-408A13789C0F}" type="datetimeFigureOut">
              <a:rPr lang="en-US" smtClean="0"/>
              <a:t>9/3/2018</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252BF11B-CB95-4152-A251-9DF35243D6A2}" type="slidenum">
              <a:rPr lang="en-US" smtClean="0"/>
              <a:t>‹#›</a:t>
            </a:fld>
            <a:endParaRPr lang="en-US"/>
          </a:p>
        </p:txBody>
      </p:sp>
    </p:spTree>
    <p:extLst>
      <p:ext uri="{BB962C8B-B14F-4D97-AF65-F5344CB8AC3E}">
        <p14:creationId xmlns:p14="http://schemas.microsoft.com/office/powerpoint/2010/main" val="11543415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smtClean="0"/>
              <a:t>INTRODUCTION</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0414548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47507487"/>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93595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11345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7797069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31310539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32622098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000000">
                    <a:lumMod val="65000"/>
                    <a:lumOff val="35000"/>
                  </a:srgbClr>
                </a:solidFill>
                <a:cs typeface="Arial" panose="020B0604020202020204" pitchFamily="34" charset="0"/>
              </a:rPr>
              <a:pPr algn="r"/>
              <a:t>‹#›</a:t>
            </a:fld>
            <a:endParaRPr lang="en-US" sz="800" dirty="0">
              <a:solidFill>
                <a:srgbClr val="000000">
                  <a:lumMod val="65000"/>
                  <a:lumOff val="35000"/>
                </a:srgbClr>
              </a:solidFill>
              <a:cs typeface="Arial" panose="020B0604020202020204" pitchFamily="34" charset="0"/>
            </a:endParaRPr>
          </a:p>
        </p:txBody>
      </p: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632808736"/>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6634293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161454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218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388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133117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309362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9" cstate="print">
            <a:extLst>
              <a:ext uri="{96DAC541-7B7A-43D3-8B79-37D633B846F1}">
                <asvg:svgBlip xmlns="" xmlns:asvg="http://schemas.microsoft.com/office/drawing/2016/SVG/main" r:embed="rId43"/>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6244399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90" r:id="rId32"/>
    <p:sldLayoutId id="2147483701" r:id="rId33"/>
    <p:sldLayoutId id="2147483702" r:id="rId34"/>
    <p:sldLayoutId id="2147483703" r:id="rId35"/>
    <p:sldLayoutId id="2147483704" r:id="rId36"/>
    <p:sldLayoutId id="2147483705" r:id="rId37"/>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53240298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700"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4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gi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4323687" y="491701"/>
            <a:ext cx="7656278" cy="2185238"/>
          </a:xfrm>
        </p:spPr>
        <p:txBody>
          <a:bodyPr>
            <a:noAutofit/>
          </a:bodyPr>
          <a:lstStyle/>
          <a:p>
            <a:pPr>
              <a:lnSpc>
                <a:spcPct val="110000"/>
              </a:lnSpc>
            </a:pPr>
            <a:r>
              <a:rPr lang="en-US" sz="8000" b="1" dirty="0">
                <a:solidFill>
                  <a:srgbClr val="00B0F0"/>
                </a:solidFill>
              </a:rPr>
              <a:t>NETWORK FUNDAMENTALS</a:t>
            </a:r>
            <a:endParaRPr lang="pt-PT" sz="8000" b="1"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168930"/>
            <a:ext cx="5624478" cy="3658781"/>
          </a:xfrm>
          <a:prstGeom prst="rect">
            <a:avLst/>
          </a:prstGeom>
        </p:spPr>
      </p:pic>
    </p:spTree>
    <p:extLst>
      <p:ext uri="{BB962C8B-B14F-4D97-AF65-F5344CB8AC3E}">
        <p14:creationId xmlns:p14="http://schemas.microsoft.com/office/powerpoint/2010/main" val="67432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0"/>
          </p:nvPr>
        </p:nvSpPr>
        <p:spPr/>
        <p:txBody>
          <a:bodyPr/>
          <a:lstStyle/>
          <a:p>
            <a:r>
              <a:rPr lang="en-US" dirty="0"/>
              <a:t>Communication over Network </a:t>
            </a:r>
          </a:p>
          <a:p>
            <a:endParaRPr lang="en-US" dirty="0"/>
          </a:p>
        </p:txBody>
      </p:sp>
    </p:spTree>
    <p:extLst>
      <p:ext uri="{BB962C8B-B14F-4D97-AF65-F5344CB8AC3E}">
        <p14:creationId xmlns:p14="http://schemas.microsoft.com/office/powerpoint/2010/main" val="35159194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791" y="391561"/>
            <a:ext cx="8870397" cy="863600"/>
          </a:xfrm>
        </p:spPr>
        <p:txBody>
          <a:bodyPr/>
          <a:lstStyle/>
          <a:p>
            <a:r>
              <a:rPr lang="en-US" dirty="0" smtClean="0"/>
              <a:t>Port address &amp; Port number</a:t>
            </a:r>
            <a:endParaRPr lang="en-US" dirty="0"/>
          </a:p>
        </p:txBody>
      </p:sp>
      <p:sp>
        <p:nvSpPr>
          <p:cNvPr id="3" name="Content Placeholder 2"/>
          <p:cNvSpPr>
            <a:spLocks noGrp="1"/>
          </p:cNvSpPr>
          <p:nvPr>
            <p:ph idx="4294967295"/>
          </p:nvPr>
        </p:nvSpPr>
        <p:spPr>
          <a:xfrm>
            <a:off x="1775790" y="1466423"/>
            <a:ext cx="8759687" cy="4351337"/>
          </a:xfrm>
        </p:spPr>
        <p:txBody>
          <a:bodyPr>
            <a:normAutofit/>
          </a:bodyPr>
          <a:lstStyle/>
          <a:p>
            <a:pPr marL="0" indent="0">
              <a:buNone/>
            </a:pPr>
            <a:r>
              <a:rPr lang="en-US" sz="2400" dirty="0" smtClean="0"/>
              <a:t>An address is needed to choose among multiple processes running on the destination host called Port Number. </a:t>
            </a:r>
          </a:p>
          <a:p>
            <a:pPr marL="0" indent="0">
              <a:buNone/>
            </a:pPr>
            <a:endParaRPr lang="en-US" sz="2400" dirty="0" smtClean="0"/>
          </a:p>
          <a:p>
            <a:pPr marL="0" indent="0">
              <a:buNone/>
            </a:pPr>
            <a:r>
              <a:rPr lang="en-US" sz="2400" dirty="0" smtClean="0"/>
              <a:t>It is a 16 bit unsigned integer ranging from 0-65535.</a:t>
            </a:r>
          </a:p>
          <a:p>
            <a:pPr>
              <a:buFont typeface="Wingdings" panose="05000000000000000000" pitchFamily="2" charset="2"/>
              <a:buChar char="ü"/>
            </a:pP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2827848260"/>
              </p:ext>
            </p:extLst>
          </p:nvPr>
        </p:nvGraphicFramePr>
        <p:xfrm>
          <a:off x="1865864" y="4077619"/>
          <a:ext cx="8128000" cy="1951403"/>
        </p:xfrm>
        <a:graphic>
          <a:graphicData uri="http://schemas.openxmlformats.org/drawingml/2006/table">
            <a:tbl>
              <a:tblPr firstRow="1" bandRow="1">
                <a:tableStyleId>{93296810-A885-4BE3-A3E7-6D5BEEA58F35}</a:tableStyleId>
              </a:tblPr>
              <a:tblGrid>
                <a:gridCol w="4064000"/>
                <a:gridCol w="4064000"/>
              </a:tblGrid>
              <a:tr h="577151">
                <a:tc>
                  <a:txBody>
                    <a:bodyPr/>
                    <a:lstStyle/>
                    <a:p>
                      <a:r>
                        <a:rPr lang="en-US" dirty="0" smtClean="0"/>
                        <a:t>Port number range</a:t>
                      </a:r>
                      <a:endParaRPr lang="en-US" dirty="0"/>
                    </a:p>
                  </a:txBody>
                  <a:tcPr/>
                </a:tc>
                <a:tc>
                  <a:txBody>
                    <a:bodyPr/>
                    <a:lstStyle/>
                    <a:p>
                      <a:r>
                        <a:rPr lang="en-US" dirty="0" smtClean="0"/>
                        <a:t>Port group</a:t>
                      </a:r>
                      <a:endParaRPr lang="en-US" dirty="0"/>
                    </a:p>
                  </a:txBody>
                  <a:tcPr/>
                </a:tc>
              </a:tr>
              <a:tr h="458084">
                <a:tc>
                  <a:txBody>
                    <a:bodyPr/>
                    <a:lstStyle/>
                    <a:p>
                      <a:r>
                        <a:rPr lang="en-US" dirty="0" smtClean="0"/>
                        <a:t>0-1023</a:t>
                      </a:r>
                      <a:endParaRPr lang="en-US" dirty="0"/>
                    </a:p>
                  </a:txBody>
                  <a:tcPr/>
                </a:tc>
                <a:tc>
                  <a:txBody>
                    <a:bodyPr/>
                    <a:lstStyle/>
                    <a:p>
                      <a:r>
                        <a:rPr lang="en-US" dirty="0" smtClean="0"/>
                        <a:t>Well known</a:t>
                      </a:r>
                      <a:r>
                        <a:rPr lang="en-US" baseline="0" dirty="0" smtClean="0"/>
                        <a:t> ports</a:t>
                      </a:r>
                      <a:endParaRPr lang="en-US" dirty="0"/>
                    </a:p>
                  </a:txBody>
                  <a:tcPr/>
                </a:tc>
              </a:tr>
              <a:tr h="458084">
                <a:tc>
                  <a:txBody>
                    <a:bodyPr/>
                    <a:lstStyle/>
                    <a:p>
                      <a:r>
                        <a:rPr lang="en-US" dirty="0" smtClean="0"/>
                        <a:t>1024-49151</a:t>
                      </a:r>
                      <a:endParaRPr lang="en-US" dirty="0"/>
                    </a:p>
                  </a:txBody>
                  <a:tcPr/>
                </a:tc>
                <a:tc>
                  <a:txBody>
                    <a:bodyPr/>
                    <a:lstStyle/>
                    <a:p>
                      <a:r>
                        <a:rPr lang="en-US" dirty="0" smtClean="0"/>
                        <a:t>Registered ports</a:t>
                      </a:r>
                      <a:endParaRPr lang="en-US" dirty="0"/>
                    </a:p>
                  </a:txBody>
                  <a:tcPr/>
                </a:tc>
              </a:tr>
              <a:tr h="458084">
                <a:tc>
                  <a:txBody>
                    <a:bodyPr/>
                    <a:lstStyle/>
                    <a:p>
                      <a:r>
                        <a:rPr lang="en-US" dirty="0" smtClean="0"/>
                        <a:t>49152-65535</a:t>
                      </a:r>
                      <a:endParaRPr lang="en-US" dirty="0"/>
                    </a:p>
                  </a:txBody>
                  <a:tcPr/>
                </a:tc>
                <a:tc>
                  <a:txBody>
                    <a:bodyPr/>
                    <a:lstStyle/>
                    <a:p>
                      <a:r>
                        <a:rPr lang="en-US" dirty="0" smtClean="0"/>
                        <a:t>Dynamic ports</a:t>
                      </a:r>
                      <a:endParaRPr lang="en-US" dirty="0"/>
                    </a:p>
                  </a:txBody>
                  <a:tcPr/>
                </a:tc>
              </a:tr>
            </a:tbl>
          </a:graphicData>
        </a:graphic>
      </p:graphicFrame>
    </p:spTree>
    <p:extLst>
      <p:ext uri="{BB962C8B-B14F-4D97-AF65-F5344CB8AC3E}">
        <p14:creationId xmlns:p14="http://schemas.microsoft.com/office/powerpoint/2010/main" val="149803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2122" y="404813"/>
            <a:ext cx="10275128" cy="863600"/>
          </a:xfrm>
        </p:spPr>
        <p:txBody>
          <a:bodyPr/>
          <a:lstStyle/>
          <a:p>
            <a:r>
              <a:rPr lang="en-US" dirty="0" smtClean="0"/>
              <a:t>TCP and UDP</a:t>
            </a:r>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67139" y="1378226"/>
            <a:ext cx="11353800" cy="5191885"/>
          </a:xfrm>
        </p:spPr>
      </p:pic>
    </p:spTree>
    <p:extLst>
      <p:ext uri="{BB962C8B-B14F-4D97-AF65-F5344CB8AC3E}">
        <p14:creationId xmlns:p14="http://schemas.microsoft.com/office/powerpoint/2010/main" val="2334771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65125"/>
            <a:ext cx="10515600" cy="1325563"/>
          </a:xfrm>
        </p:spPr>
        <p:txBody>
          <a:bodyPr/>
          <a:lstStyle/>
          <a:p>
            <a:r>
              <a:rPr lang="en-US" dirty="0" smtClean="0"/>
              <a:t>Differences between TCP and UDP</a:t>
            </a:r>
            <a:endParaRPr lang="en-US" dirty="0"/>
          </a:p>
        </p:txBody>
      </p:sp>
      <p:sp>
        <p:nvSpPr>
          <p:cNvPr id="3" name="Text Placeholder 2"/>
          <p:cNvSpPr>
            <a:spLocks noGrp="1"/>
          </p:cNvSpPr>
          <p:nvPr>
            <p:ph type="body" idx="4294967295"/>
          </p:nvPr>
        </p:nvSpPr>
        <p:spPr>
          <a:xfrm>
            <a:off x="2040834" y="1679300"/>
            <a:ext cx="5157788" cy="823912"/>
          </a:xfrm>
        </p:spPr>
        <p:txBody>
          <a:bodyPr>
            <a:normAutofit/>
          </a:bodyPr>
          <a:lstStyle/>
          <a:p>
            <a:r>
              <a:rPr lang="en-US" sz="5400" b="1" i="1" dirty="0" smtClean="0"/>
              <a:t>TCP</a:t>
            </a:r>
            <a:endParaRPr lang="en-US" sz="5400" b="1" i="1" dirty="0"/>
          </a:p>
        </p:txBody>
      </p:sp>
      <p:sp>
        <p:nvSpPr>
          <p:cNvPr id="4" name="Content Placeholder 3"/>
          <p:cNvSpPr>
            <a:spLocks noGrp="1"/>
          </p:cNvSpPr>
          <p:nvPr>
            <p:ph sz="half" idx="4294967295"/>
          </p:nvPr>
        </p:nvSpPr>
        <p:spPr>
          <a:xfrm>
            <a:off x="1166191" y="2505075"/>
            <a:ext cx="5157788" cy="3684588"/>
          </a:xfrm>
        </p:spPr>
        <p:txBody>
          <a:bodyPr>
            <a:normAutofit/>
          </a:bodyPr>
          <a:lstStyle/>
          <a:p>
            <a:pPr marL="285750" indent="-285750">
              <a:buFont typeface="Arial" panose="020B0604020202020204" pitchFamily="34" charset="0"/>
              <a:buChar char="•"/>
            </a:pPr>
            <a:r>
              <a:rPr lang="en-US" sz="2400" dirty="0"/>
              <a:t>User Datagram Protocol</a:t>
            </a:r>
            <a:r>
              <a:rPr lang="en-US" sz="2400" b="1" dirty="0"/>
              <a:t> </a:t>
            </a:r>
            <a:endParaRPr lang="en-US" sz="2400" b="1" dirty="0" smtClean="0"/>
          </a:p>
          <a:p>
            <a:pPr marL="285750" indent="-285750">
              <a:buFont typeface="Arial" panose="020B0604020202020204" pitchFamily="34" charset="0"/>
              <a:buChar char="•"/>
            </a:pPr>
            <a:r>
              <a:rPr lang="en-US" sz="2400" dirty="0" smtClean="0"/>
              <a:t>Slow </a:t>
            </a:r>
          </a:p>
          <a:p>
            <a:pPr marL="285750" indent="-285750">
              <a:buFont typeface="Arial" panose="020B0604020202020204" pitchFamily="34" charset="0"/>
              <a:buChar char="•"/>
            </a:pPr>
            <a:r>
              <a:rPr lang="en-US" sz="2400" dirty="0" smtClean="0"/>
              <a:t>Reliable connection oriented(must be established prior to transmission)</a:t>
            </a:r>
          </a:p>
          <a:p>
            <a:pPr marL="285750" indent="-285750">
              <a:buFont typeface="Arial" panose="020B0604020202020204" pitchFamily="34" charset="0"/>
              <a:buChar char="•"/>
            </a:pPr>
            <a:r>
              <a:rPr lang="en-US" sz="2400" dirty="0" smtClean="0"/>
              <a:t>Stream based data sent by the application with no particular structure.</a:t>
            </a:r>
            <a:endParaRPr lang="en-US" sz="2400" dirty="0"/>
          </a:p>
        </p:txBody>
      </p:sp>
      <p:sp>
        <p:nvSpPr>
          <p:cNvPr id="5" name="Text Placeholder 4"/>
          <p:cNvSpPr>
            <a:spLocks noGrp="1"/>
          </p:cNvSpPr>
          <p:nvPr>
            <p:ph type="body" sz="quarter" idx="4294967295"/>
          </p:nvPr>
        </p:nvSpPr>
        <p:spPr>
          <a:xfrm>
            <a:off x="7008813" y="1681163"/>
            <a:ext cx="5183187" cy="823912"/>
          </a:xfrm>
        </p:spPr>
        <p:txBody>
          <a:bodyPr/>
          <a:lstStyle/>
          <a:p>
            <a:pPr lvl="0"/>
            <a:r>
              <a:rPr lang="en-US" sz="5400" b="1" i="1" dirty="0" smtClean="0">
                <a:solidFill>
                  <a:srgbClr val="000000"/>
                </a:solidFill>
              </a:rPr>
              <a:t>UDP</a:t>
            </a:r>
            <a:endParaRPr lang="en-US" sz="5400" b="1" i="1" dirty="0">
              <a:solidFill>
                <a:srgbClr val="000000"/>
              </a:solidFill>
            </a:endParaRPr>
          </a:p>
        </p:txBody>
      </p:sp>
      <p:sp>
        <p:nvSpPr>
          <p:cNvPr id="6" name="Content Placeholder 5"/>
          <p:cNvSpPr>
            <a:spLocks noGrp="1"/>
          </p:cNvSpPr>
          <p:nvPr>
            <p:ph sz="quarter" idx="4294967295"/>
          </p:nvPr>
        </p:nvSpPr>
        <p:spPr>
          <a:xfrm>
            <a:off x="7008813" y="2505075"/>
            <a:ext cx="5183187" cy="3684588"/>
          </a:xfrm>
        </p:spPr>
        <p:txBody>
          <a:bodyPr>
            <a:normAutofit/>
          </a:bodyPr>
          <a:lstStyle/>
          <a:p>
            <a:pPr marL="285750" indent="-285750">
              <a:buFont typeface="Arial" panose="020B0604020202020204" pitchFamily="34" charset="0"/>
              <a:buChar char="•"/>
            </a:pPr>
            <a:r>
              <a:rPr lang="en-US" sz="2400" dirty="0"/>
              <a:t>Transmission Control Protocol </a:t>
            </a:r>
            <a:endParaRPr lang="en-US" sz="2400" dirty="0" smtClean="0"/>
          </a:p>
          <a:p>
            <a:pPr marL="285750" indent="-285750">
              <a:buFont typeface="Arial" panose="020B0604020202020204" pitchFamily="34" charset="0"/>
              <a:buChar char="•"/>
            </a:pPr>
            <a:r>
              <a:rPr lang="en-US" sz="2400" dirty="0" smtClean="0"/>
              <a:t>High speed</a:t>
            </a:r>
          </a:p>
          <a:p>
            <a:pPr marL="285750" indent="-285750">
              <a:buFont typeface="Arial" panose="020B0604020202020204" pitchFamily="34" charset="0"/>
              <a:buChar char="•"/>
            </a:pPr>
            <a:r>
              <a:rPr lang="en-US" sz="2400" dirty="0" smtClean="0"/>
              <a:t>Un reliable [Connection less (data sent without setup)]</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Message based data sent in discrete packages by application</a:t>
            </a:r>
            <a:endParaRPr lang="en-US" sz="2400" dirty="0"/>
          </a:p>
        </p:txBody>
      </p:sp>
    </p:spTree>
    <p:extLst>
      <p:ext uri="{BB962C8B-B14F-4D97-AF65-F5344CB8AC3E}">
        <p14:creationId xmlns:p14="http://schemas.microsoft.com/office/powerpoint/2010/main" val="41103664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130" y="404813"/>
            <a:ext cx="10222119" cy="863600"/>
          </a:xfrm>
        </p:spPr>
        <p:txBody>
          <a:bodyPr>
            <a:normAutofit fontScale="90000"/>
          </a:bodyPr>
          <a:lstStyle/>
          <a:p>
            <a:r>
              <a:rPr lang="en-US" dirty="0" smtClean="0"/>
              <a:t>Application </a:t>
            </a:r>
            <a:r>
              <a:rPr lang="en-US" dirty="0"/>
              <a:t>and Operation of TCP Mechanisms </a:t>
            </a:r>
            <a:br>
              <a:rPr lang="en-US" dirty="0"/>
            </a:br>
            <a:endParaRPr lang="en-US" dirty="0"/>
          </a:p>
        </p:txBody>
      </p:sp>
      <p:sp>
        <p:nvSpPr>
          <p:cNvPr id="3" name="Content Placeholder 2"/>
          <p:cNvSpPr>
            <a:spLocks noGrp="1"/>
          </p:cNvSpPr>
          <p:nvPr>
            <p:ph idx="4294967295"/>
          </p:nvPr>
        </p:nvSpPr>
        <p:spPr>
          <a:xfrm>
            <a:off x="795131" y="1926345"/>
            <a:ext cx="10515600" cy="4854575"/>
          </a:xfrm>
        </p:spPr>
        <p:txBody>
          <a:bodyPr>
            <a:normAutofit/>
          </a:bodyPr>
          <a:lstStyle/>
          <a:p>
            <a:r>
              <a:rPr lang="en-US" sz="2400" dirty="0"/>
              <a:t>Transmission Control Protocol accepts data from a data stream, divides it into chunks, and adds a TCP header creating a TCP segment</a:t>
            </a:r>
            <a:r>
              <a:rPr lang="en-US" sz="2400" dirty="0" smtClean="0"/>
              <a:t>.</a:t>
            </a:r>
          </a:p>
          <a:p>
            <a:pPr marL="0" indent="0">
              <a:buNone/>
            </a:pP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276" y="2647926"/>
            <a:ext cx="9859751" cy="3411414"/>
          </a:xfrm>
          <a:prstGeom prst="rect">
            <a:avLst/>
          </a:prstGeom>
        </p:spPr>
      </p:pic>
    </p:spTree>
    <p:extLst>
      <p:ext uri="{BB962C8B-B14F-4D97-AF65-F5344CB8AC3E}">
        <p14:creationId xmlns:p14="http://schemas.microsoft.com/office/powerpoint/2010/main" val="2582282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174" y="404813"/>
            <a:ext cx="9957076" cy="863600"/>
          </a:xfrm>
        </p:spPr>
        <p:txBody>
          <a:bodyPr>
            <a:normAutofit fontScale="90000"/>
          </a:bodyPr>
          <a:lstStyle/>
          <a:p>
            <a:r>
              <a:rPr lang="en-US" dirty="0" smtClean="0"/>
              <a:t>CONNECTION ESTABLISHMENT &amp; TERMINATION</a:t>
            </a:r>
            <a:endParaRPr lang="en-US" dirty="0"/>
          </a:p>
        </p:txBody>
      </p:sp>
      <p:pic>
        <p:nvPicPr>
          <p:cNvPr id="4" name="Content Placeholder 3"/>
          <p:cNvPicPr>
            <a:picLocks noGrp="1" noChangeAspect="1"/>
          </p:cNvPicPr>
          <p:nvPr>
            <p:ph idx="4294967295"/>
          </p:nvPr>
        </p:nvPicPr>
        <p:blipFill>
          <a:blip r:embed="rId2"/>
          <a:stretch>
            <a:fillRect/>
          </a:stretch>
        </p:blipFill>
        <p:spPr>
          <a:xfrm>
            <a:off x="7134225" y="1936750"/>
            <a:ext cx="5057775" cy="3819525"/>
          </a:xfrm>
          <a:prstGeom prst="rect">
            <a:avLst/>
          </a:prstGeom>
        </p:spPr>
      </p:pic>
      <p:pic>
        <p:nvPicPr>
          <p:cNvPr id="5" name="Picture 4"/>
          <p:cNvPicPr>
            <a:picLocks noChangeAspect="1"/>
          </p:cNvPicPr>
          <p:nvPr/>
        </p:nvPicPr>
        <p:blipFill>
          <a:blip r:embed="rId3"/>
          <a:stretch>
            <a:fillRect/>
          </a:stretch>
        </p:blipFill>
        <p:spPr>
          <a:xfrm>
            <a:off x="1425305" y="1987658"/>
            <a:ext cx="4962574" cy="3768851"/>
          </a:xfrm>
          <a:prstGeom prst="rect">
            <a:avLst/>
          </a:prstGeom>
        </p:spPr>
      </p:pic>
    </p:spTree>
    <p:extLst>
      <p:ext uri="{BB962C8B-B14F-4D97-AF65-F5344CB8AC3E}">
        <p14:creationId xmlns:p14="http://schemas.microsoft.com/office/powerpoint/2010/main" val="14701465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68" y="130934"/>
            <a:ext cx="9640957" cy="857251"/>
          </a:xfrm>
        </p:spPr>
        <p:txBody>
          <a:bodyPr>
            <a:normAutofit/>
          </a:bodyPr>
          <a:lstStyle/>
          <a:p>
            <a:r>
              <a:rPr lang="en-US" sz="4800" dirty="0" smtClean="0"/>
              <a:t>MANAGING TCP SESSIONS</a:t>
            </a:r>
            <a:endParaRPr lang="en-US" sz="4800" dirty="0"/>
          </a:p>
        </p:txBody>
      </p:sp>
      <p:pic>
        <p:nvPicPr>
          <p:cNvPr id="4" name="Content Placeholder 3"/>
          <p:cNvPicPr>
            <a:picLocks noGrp="1" noChangeAspect="1"/>
          </p:cNvPicPr>
          <p:nvPr>
            <p:ph idx="4294967295"/>
          </p:nvPr>
        </p:nvPicPr>
        <p:blipFill>
          <a:blip r:embed="rId2"/>
          <a:stretch>
            <a:fillRect/>
          </a:stretch>
        </p:blipFill>
        <p:spPr>
          <a:xfrm>
            <a:off x="1696278" y="1718581"/>
            <a:ext cx="8010525" cy="4783137"/>
          </a:xfrm>
          <a:prstGeom prst="rect">
            <a:avLst/>
          </a:prstGeom>
        </p:spPr>
      </p:pic>
      <p:sp>
        <p:nvSpPr>
          <p:cNvPr id="6" name="Rectangle 5"/>
          <p:cNvSpPr/>
          <p:nvPr/>
        </p:nvSpPr>
        <p:spPr>
          <a:xfrm>
            <a:off x="424068" y="861330"/>
            <a:ext cx="11166917" cy="6001643"/>
          </a:xfrm>
          <a:prstGeom prst="rect">
            <a:avLst/>
          </a:prstGeom>
        </p:spPr>
        <p:txBody>
          <a:bodyPr wrap="square">
            <a:spAutoFit/>
          </a:bodyPr>
          <a:lstStyle/>
          <a:p>
            <a:r>
              <a:rPr lang="en-US" sz="2400" dirty="0"/>
              <a:t>TCP uses an end-to-end flow control protocol to avoid having the sender send data too fast for the TCP receiver to receive and process it </a:t>
            </a:r>
            <a:r>
              <a:rPr lang="en-US" sz="2400" dirty="0" smtClean="0"/>
              <a:t>reliably.</a:t>
            </a:r>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       The </a:t>
            </a:r>
            <a:r>
              <a:rPr lang="en-US" sz="2400" dirty="0"/>
              <a:t>final main aspect of TCP is </a:t>
            </a:r>
            <a:r>
              <a:rPr lang="en-US" sz="2400" dirty="0" smtClean="0"/>
              <a:t>congestion control</a:t>
            </a:r>
            <a:r>
              <a:rPr lang="en-US" sz="2400" dirty="0"/>
              <a:t>. </a:t>
            </a:r>
          </a:p>
          <a:p>
            <a:endParaRPr lang="en-US" sz="2400" dirty="0"/>
          </a:p>
        </p:txBody>
      </p:sp>
    </p:spTree>
    <p:extLst>
      <p:ext uri="{BB962C8B-B14F-4D97-AF65-F5344CB8AC3E}">
        <p14:creationId xmlns:p14="http://schemas.microsoft.com/office/powerpoint/2010/main" val="41130033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670" y="404813"/>
            <a:ext cx="9983580" cy="863600"/>
          </a:xfrm>
        </p:spPr>
        <p:txBody>
          <a:bodyPr/>
          <a:lstStyle/>
          <a:p>
            <a:r>
              <a:rPr lang="en-US" dirty="0" smtClean="0"/>
              <a:t>TCP Retransmission</a:t>
            </a:r>
            <a:endParaRPr lang="en-US" dirty="0"/>
          </a:p>
        </p:txBody>
      </p:sp>
      <p:sp>
        <p:nvSpPr>
          <p:cNvPr id="3" name="Content Placeholder 2"/>
          <p:cNvSpPr>
            <a:spLocks noGrp="1"/>
          </p:cNvSpPr>
          <p:nvPr>
            <p:ph idx="4294967295"/>
          </p:nvPr>
        </p:nvSpPr>
        <p:spPr>
          <a:xfrm>
            <a:off x="820738" y="1412875"/>
            <a:ext cx="11371262" cy="5040313"/>
          </a:xfrm>
        </p:spPr>
        <p:txBody>
          <a:bodyPr>
            <a:normAutofit/>
          </a:bodyPr>
          <a:lstStyle/>
          <a:p>
            <a:r>
              <a:rPr lang="en-US" sz="2400" dirty="0"/>
              <a:t>TCP will judge the need for a retransmission based on the RTO or </a:t>
            </a:r>
            <a:r>
              <a:rPr lang="en-US" sz="2400" dirty="0" smtClean="0"/>
              <a:t>the retransmission</a:t>
            </a:r>
            <a:r>
              <a:rPr lang="en-US" sz="2400" dirty="0"/>
              <a:t> timeout. If the packet never receives an ACK in the time frame set, it's retransmitted</a:t>
            </a:r>
            <a:r>
              <a:rPr lang="en-US" sz="2400" dirty="0" smtClean="0"/>
              <a:t>.</a:t>
            </a:r>
          </a:p>
          <a:p>
            <a:r>
              <a:rPr lang="en-US" sz="2400" dirty="0" smtClean="0"/>
              <a:t> </a:t>
            </a:r>
            <a:r>
              <a:rPr lang="en-US" sz="2400" dirty="0"/>
              <a:t>The time between the two </a:t>
            </a:r>
            <a:r>
              <a:rPr lang="en-US" sz="2400" dirty="0" smtClean="0"/>
              <a:t>packets</a:t>
            </a:r>
          </a:p>
          <a:p>
            <a:pPr marL="0" indent="0">
              <a:buNone/>
            </a:pPr>
            <a:r>
              <a:rPr lang="en-US" sz="2400" dirty="0"/>
              <a:t> </a:t>
            </a:r>
            <a:r>
              <a:rPr lang="en-US" sz="2400" dirty="0" smtClean="0"/>
              <a:t>  </a:t>
            </a:r>
            <a:r>
              <a:rPr lang="en-US" sz="2400" dirty="0"/>
              <a:t>is called the round-trip time. </a:t>
            </a:r>
            <a:endParaRPr lang="en-US" sz="2400" dirty="0" smtClean="0"/>
          </a:p>
          <a:p>
            <a:r>
              <a:rPr lang="en-US" sz="2400" dirty="0" smtClean="0"/>
              <a:t>Every </a:t>
            </a:r>
            <a:r>
              <a:rPr lang="en-US" sz="2400" dirty="0"/>
              <a:t>time a retransmit happens</a:t>
            </a:r>
            <a:r>
              <a:rPr lang="en-US" sz="2400" dirty="0" smtClean="0"/>
              <a:t>,</a:t>
            </a:r>
          </a:p>
          <a:p>
            <a:pPr marL="0" indent="0">
              <a:buNone/>
            </a:pPr>
            <a:r>
              <a:rPr lang="en-US" sz="2400" dirty="0" smtClean="0"/>
              <a:t>   </a:t>
            </a:r>
            <a:r>
              <a:rPr lang="en-US" sz="2400" dirty="0"/>
              <a:t>the RTO for that packet doubles.</a:t>
            </a:r>
          </a:p>
        </p:txBody>
      </p:sp>
      <p:pic>
        <p:nvPicPr>
          <p:cNvPr id="4" name="Picture 3"/>
          <p:cNvPicPr>
            <a:picLocks noChangeAspect="1"/>
          </p:cNvPicPr>
          <p:nvPr/>
        </p:nvPicPr>
        <p:blipFill>
          <a:blip r:embed="rId2"/>
          <a:stretch>
            <a:fillRect/>
          </a:stretch>
        </p:blipFill>
        <p:spPr>
          <a:xfrm>
            <a:off x="6572519" y="3102110"/>
            <a:ext cx="5364922" cy="2944602"/>
          </a:xfrm>
          <a:prstGeom prst="rect">
            <a:avLst/>
          </a:prstGeom>
        </p:spPr>
      </p:pic>
    </p:spTree>
    <p:extLst>
      <p:ext uri="{BB962C8B-B14F-4D97-AF65-F5344CB8AC3E}">
        <p14:creationId xmlns:p14="http://schemas.microsoft.com/office/powerpoint/2010/main" val="22068359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lstStyle/>
          <a:p>
            <a:r>
              <a:rPr lang="en-US" dirty="0" smtClean="0"/>
              <a:t>UDP protocol</a:t>
            </a:r>
            <a:endParaRPr lang="en-US" dirty="0"/>
          </a:p>
        </p:txBody>
      </p:sp>
      <p:sp>
        <p:nvSpPr>
          <p:cNvPr id="3" name="Content Placeholder 2"/>
          <p:cNvSpPr>
            <a:spLocks noGrp="1"/>
          </p:cNvSpPr>
          <p:nvPr>
            <p:ph idx="4294967295"/>
          </p:nvPr>
        </p:nvSpPr>
        <p:spPr>
          <a:xfrm>
            <a:off x="820738" y="1412875"/>
            <a:ext cx="11371262" cy="5040313"/>
          </a:xfrm>
        </p:spPr>
        <p:txBody>
          <a:bodyPr>
            <a:normAutofit/>
          </a:bodyPr>
          <a:lstStyle/>
          <a:p>
            <a:pPr marL="0" indent="0">
              <a:buNone/>
            </a:pPr>
            <a:r>
              <a:rPr lang="en-US" sz="2400" dirty="0" smtClean="0"/>
              <a:t>The </a:t>
            </a:r>
            <a:r>
              <a:rPr lang="en-US" sz="2400" dirty="0"/>
              <a:t>main characteristics of the UDP service are :</a:t>
            </a:r>
          </a:p>
          <a:p>
            <a:endParaRPr lang="en-US" sz="2400" dirty="0"/>
          </a:p>
          <a:p>
            <a:r>
              <a:rPr lang="en-US" sz="2400" dirty="0" smtClean="0"/>
              <a:t>The </a:t>
            </a:r>
            <a:r>
              <a:rPr lang="en-US" sz="2400" dirty="0"/>
              <a:t>UDP service cannot deliver SDUs that are larger than 65467 bytes </a:t>
            </a:r>
          </a:p>
          <a:p>
            <a:r>
              <a:rPr lang="en-US" sz="2400" dirty="0" smtClean="0"/>
              <a:t>The </a:t>
            </a:r>
            <a:r>
              <a:rPr lang="en-US" sz="2400" dirty="0"/>
              <a:t>UDP service does not guarantee the delivery of SDUs (losses and </a:t>
            </a:r>
            <a:r>
              <a:rPr lang="en-US" sz="2400" dirty="0" err="1"/>
              <a:t>desquencing</a:t>
            </a:r>
            <a:r>
              <a:rPr lang="en-US" sz="2400" dirty="0"/>
              <a:t> can occur)</a:t>
            </a:r>
          </a:p>
          <a:p>
            <a:r>
              <a:rPr lang="en-US" sz="2400" dirty="0" smtClean="0"/>
              <a:t>The </a:t>
            </a:r>
            <a:r>
              <a:rPr lang="en-US" sz="2400" dirty="0"/>
              <a:t>UDP service will not deliver a corrupted SDU to the destination</a:t>
            </a:r>
          </a:p>
        </p:txBody>
      </p:sp>
    </p:spTree>
    <p:extLst>
      <p:ext uri="{BB962C8B-B14F-4D97-AF65-F5344CB8AC3E}">
        <p14:creationId xmlns:p14="http://schemas.microsoft.com/office/powerpoint/2010/main" val="23004632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887" y="114467"/>
            <a:ext cx="10515600" cy="1325563"/>
          </a:xfrm>
        </p:spPr>
        <p:txBody>
          <a:bodyPr>
            <a:normAutofit fontScale="90000"/>
          </a:bodyPr>
          <a:lstStyle/>
          <a:p>
            <a:r>
              <a:rPr lang="en-US" sz="4000" b="0" dirty="0" smtClean="0"/>
              <a:t>Process specified by the UDP protocol to reassemble PDUs at the destination device </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2278151" y="1440030"/>
            <a:ext cx="6734175" cy="4267200"/>
          </a:xfrm>
          <a:prstGeom prst="rect">
            <a:avLst/>
          </a:prstGeom>
        </p:spPr>
      </p:pic>
    </p:spTree>
    <p:extLst>
      <p:ext uri="{BB962C8B-B14F-4D97-AF65-F5344CB8AC3E}">
        <p14:creationId xmlns:p14="http://schemas.microsoft.com/office/powerpoint/2010/main" val="27843493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0"/>
          </p:nvPr>
        </p:nvSpPr>
        <p:spPr>
          <a:xfrm>
            <a:off x="3925957" y="1904397"/>
            <a:ext cx="9220200" cy="2743200"/>
          </a:xfrm>
        </p:spPr>
        <p:txBody>
          <a:bodyPr/>
          <a:lstStyle/>
          <a:p>
            <a:r>
              <a:rPr lang="en-US" dirty="0" smtClean="0"/>
              <a:t>Network layer</a:t>
            </a:r>
            <a:endParaRPr lang="en-US" dirty="0"/>
          </a:p>
        </p:txBody>
      </p:sp>
    </p:spTree>
    <p:extLst>
      <p:ext uri="{BB962C8B-B14F-4D97-AF65-F5344CB8AC3E}">
        <p14:creationId xmlns:p14="http://schemas.microsoft.com/office/powerpoint/2010/main" val="2475781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378309"/>
            <a:ext cx="11017250" cy="863600"/>
          </a:xfrm>
        </p:spPr>
        <p:txBody>
          <a:bodyPr/>
          <a:lstStyle/>
          <a:p>
            <a:r>
              <a:rPr lang="en-US" b="1" dirty="0" smtClean="0">
                <a:effectLst>
                  <a:outerShdw blurRad="38100" dist="38100" dir="2700000" algn="tl">
                    <a:srgbClr val="000000">
                      <a:alpha val="43137"/>
                    </a:srgbClr>
                  </a:outerShdw>
                </a:effectLst>
              </a:rPr>
              <a:t>What is COMMUNICATION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820738" y="1412875"/>
            <a:ext cx="11371262" cy="5040313"/>
          </a:xfrm>
        </p:spPr>
        <p:txBody>
          <a:bodyPr>
            <a:normAutofit/>
          </a:bodyPr>
          <a:lstStyle/>
          <a:p>
            <a:pPr algn="just"/>
            <a:r>
              <a:rPr lang="en-US" sz="2400" b="1" dirty="0" smtClean="0"/>
              <a:t>Basic definition </a:t>
            </a:r>
            <a:r>
              <a:rPr lang="en-US" sz="2400" dirty="0" smtClean="0"/>
              <a:t>: </a:t>
            </a:r>
            <a:r>
              <a:rPr lang="en-US" sz="2400" dirty="0"/>
              <a:t>means of sending or receiving information</a:t>
            </a:r>
            <a:r>
              <a:rPr lang="en-US" sz="2400" dirty="0" smtClean="0"/>
              <a:t>, </a:t>
            </a:r>
            <a:r>
              <a:rPr lang="en-US" sz="2400" dirty="0"/>
              <a:t>by speaking, writing, or using some other medium</a:t>
            </a:r>
            <a:r>
              <a:rPr lang="en-US" sz="2400" dirty="0" smtClean="0"/>
              <a:t>.</a:t>
            </a:r>
          </a:p>
          <a:p>
            <a:pPr algn="just"/>
            <a:endParaRPr lang="en-US" sz="2400" dirty="0"/>
          </a:p>
          <a:p>
            <a:pPr algn="just"/>
            <a:r>
              <a:rPr lang="en-US" sz="2400" b="1" dirty="0" smtClean="0"/>
              <a:t>Data Communication </a:t>
            </a:r>
            <a:r>
              <a:rPr lang="en-US" sz="2400" dirty="0" smtClean="0"/>
              <a:t>: Communication of digital data between a SOURCE and a RECEIVER via form of transmission media such as wired cable.</a:t>
            </a:r>
          </a:p>
          <a:p>
            <a:pPr algn="just"/>
            <a:endParaRPr lang="en-US" sz="2400" dirty="0"/>
          </a:p>
          <a:p>
            <a:pPr algn="just"/>
            <a:r>
              <a:rPr lang="en-US" sz="2400" dirty="0" smtClean="0"/>
              <a:t>Protocols used in computer communication shares many similar concepts used in the protocol for human communication.</a:t>
            </a:r>
            <a:endParaRPr lang="en-US" sz="2400" dirty="0"/>
          </a:p>
        </p:txBody>
      </p:sp>
      <p:pic>
        <p:nvPicPr>
          <p:cNvPr id="4" name="Picture 3"/>
          <p:cNvPicPr>
            <a:picLocks noChangeAspect="1"/>
          </p:cNvPicPr>
          <p:nvPr/>
        </p:nvPicPr>
        <p:blipFill>
          <a:blip r:embed="rId2"/>
          <a:stretch>
            <a:fillRect/>
          </a:stretch>
        </p:blipFill>
        <p:spPr>
          <a:xfrm>
            <a:off x="6108630" y="3938104"/>
            <a:ext cx="3552825" cy="2686050"/>
          </a:xfrm>
          <a:prstGeom prst="rect">
            <a:avLst/>
          </a:prstGeom>
        </p:spPr>
      </p:pic>
    </p:spTree>
    <p:extLst>
      <p:ext uri="{BB962C8B-B14F-4D97-AF65-F5344CB8AC3E}">
        <p14:creationId xmlns:p14="http://schemas.microsoft.com/office/powerpoint/2010/main" val="31012371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lstStyle/>
          <a:p>
            <a:r>
              <a:rPr lang="en-US" dirty="0" smtClean="0"/>
              <a:t>NETWORK LAYER</a:t>
            </a:r>
            <a:endParaRPr lang="en-US" dirty="0"/>
          </a:p>
        </p:txBody>
      </p:sp>
      <p:sp>
        <p:nvSpPr>
          <p:cNvPr id="3" name="Content Placeholder 2"/>
          <p:cNvSpPr>
            <a:spLocks noGrp="1"/>
          </p:cNvSpPr>
          <p:nvPr>
            <p:ph idx="4294967295"/>
          </p:nvPr>
        </p:nvSpPr>
        <p:spPr>
          <a:xfrm>
            <a:off x="265042" y="1268413"/>
            <a:ext cx="11368951" cy="5040313"/>
          </a:xfrm>
        </p:spPr>
        <p:txBody>
          <a:bodyPr>
            <a:normAutofit/>
          </a:bodyPr>
          <a:lstStyle/>
          <a:p>
            <a:pPr>
              <a:lnSpc>
                <a:spcPct val="150000"/>
              </a:lnSpc>
            </a:pPr>
            <a:r>
              <a:rPr lang="en-US" sz="2400" dirty="0" smtClean="0"/>
              <a:t>The layer</a:t>
            </a:r>
            <a:r>
              <a:rPr lang="en-US" sz="2400" dirty="0"/>
              <a:t> that provides data routing paths </a:t>
            </a:r>
            <a:r>
              <a:rPr lang="en-US" sz="2400" dirty="0" smtClean="0"/>
              <a:t>for network</a:t>
            </a:r>
            <a:r>
              <a:rPr lang="en-US" sz="2400" b="1" dirty="0" smtClean="0"/>
              <a:t> </a:t>
            </a:r>
            <a:r>
              <a:rPr lang="en-US" sz="2400" dirty="0" smtClean="0"/>
              <a:t>communication</a:t>
            </a:r>
            <a:r>
              <a:rPr lang="en-US" sz="2400" dirty="0"/>
              <a:t>. Data is transferred in the form of packets via </a:t>
            </a:r>
            <a:r>
              <a:rPr lang="en-US" sz="2400" dirty="0" smtClean="0"/>
              <a:t>logical network</a:t>
            </a:r>
            <a:r>
              <a:rPr lang="en-US" sz="2400" dirty="0"/>
              <a:t> paths in an ordered format controlled by the </a:t>
            </a:r>
            <a:r>
              <a:rPr lang="en-US" sz="2400" b="1" dirty="0"/>
              <a:t>N</a:t>
            </a:r>
            <a:r>
              <a:rPr lang="en-US" sz="2400" b="1" dirty="0" smtClean="0"/>
              <a:t>etwork layer</a:t>
            </a:r>
            <a:r>
              <a:rPr lang="en-US" sz="2400" dirty="0" smtClean="0"/>
              <a:t>.</a:t>
            </a:r>
          </a:p>
          <a:p>
            <a:pPr marL="0" indent="0">
              <a:lnSpc>
                <a:spcPct val="150000"/>
              </a:lnSpc>
              <a:buNone/>
            </a:pPr>
            <a:r>
              <a:rPr lang="en-US" sz="2400" dirty="0"/>
              <a:t> </a:t>
            </a:r>
            <a:r>
              <a:rPr lang="en-US" sz="2400" dirty="0" smtClean="0"/>
              <a:t>Network layer mainly responsible for:</a:t>
            </a:r>
          </a:p>
          <a:p>
            <a:pPr marL="514350" indent="-514350">
              <a:lnSpc>
                <a:spcPct val="150000"/>
              </a:lnSpc>
              <a:buFont typeface="+mj-lt"/>
              <a:buAutoNum type="romanUcPeriod"/>
            </a:pPr>
            <a:r>
              <a:rPr lang="en-US" sz="2400" dirty="0" smtClean="0"/>
              <a:t>IP </a:t>
            </a:r>
            <a:r>
              <a:rPr lang="en-US" sz="2400" dirty="0"/>
              <a:t>(Internet protocol) </a:t>
            </a:r>
            <a:endParaRPr lang="en-US" sz="2400" dirty="0" smtClean="0"/>
          </a:p>
          <a:p>
            <a:pPr marL="514350" indent="-514350">
              <a:lnSpc>
                <a:spcPct val="150000"/>
              </a:lnSpc>
              <a:buFont typeface="+mj-lt"/>
              <a:buAutoNum type="romanUcPeriod"/>
            </a:pPr>
            <a:r>
              <a:rPr lang="en-US" sz="2400" i="1" dirty="0" smtClean="0"/>
              <a:t>Routing</a:t>
            </a:r>
            <a:r>
              <a:rPr lang="en-US" sz="2400" dirty="0"/>
              <a:t>, which is moving </a:t>
            </a:r>
            <a:r>
              <a:rPr lang="en-US" sz="2400" i="1" dirty="0" smtClean="0"/>
              <a:t>packets</a:t>
            </a:r>
            <a:endParaRPr lang="en-US" sz="2400" dirty="0" smtClean="0"/>
          </a:p>
          <a:p>
            <a:pPr marL="514350" indent="-514350">
              <a:lnSpc>
                <a:spcPct val="150000"/>
              </a:lnSpc>
              <a:buFont typeface="+mj-lt"/>
              <a:buAutoNum type="romanUcPeriod"/>
            </a:pPr>
            <a:r>
              <a:rPr lang="en-US" sz="2400" dirty="0" smtClean="0"/>
              <a:t>Other protocols include ICMP, </a:t>
            </a:r>
          </a:p>
          <a:p>
            <a:pPr marL="514350" indent="-514350">
              <a:lnSpc>
                <a:spcPct val="150000"/>
              </a:lnSpc>
              <a:buFont typeface="+mj-lt"/>
              <a:buAutoNum type="romanUcPeriod"/>
            </a:pPr>
            <a:r>
              <a:rPr lang="en-US" sz="2400" dirty="0" smtClean="0"/>
              <a:t>IPsec, ARP, RIP, OSPF and BGP.</a:t>
            </a:r>
          </a:p>
          <a:p>
            <a:pPr>
              <a:lnSpc>
                <a:spcPct val="150000"/>
              </a:lnSpc>
            </a:pPr>
            <a:endParaRPr lang="en-US" sz="2400" dirty="0"/>
          </a:p>
        </p:txBody>
      </p:sp>
      <p:pic>
        <p:nvPicPr>
          <p:cNvPr id="4" name="Picture 3"/>
          <p:cNvPicPr>
            <a:picLocks noChangeAspect="1"/>
          </p:cNvPicPr>
          <p:nvPr/>
        </p:nvPicPr>
        <p:blipFill>
          <a:blip r:embed="rId2"/>
          <a:stretch>
            <a:fillRect/>
          </a:stretch>
        </p:blipFill>
        <p:spPr>
          <a:xfrm>
            <a:off x="5918994" y="2716696"/>
            <a:ext cx="5715000" cy="3880954"/>
          </a:xfrm>
          <a:prstGeom prst="rect">
            <a:avLst/>
          </a:prstGeom>
        </p:spPr>
      </p:pic>
    </p:spTree>
    <p:extLst>
      <p:ext uri="{BB962C8B-B14F-4D97-AF65-F5344CB8AC3E}">
        <p14:creationId xmlns:p14="http://schemas.microsoft.com/office/powerpoint/2010/main" val="2135371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26" y="183944"/>
            <a:ext cx="10196512" cy="863600"/>
          </a:xfrm>
        </p:spPr>
        <p:txBody>
          <a:bodyPr/>
          <a:lstStyle/>
          <a:p>
            <a:r>
              <a:rPr lang="en-US" dirty="0" smtClean="0"/>
              <a:t>Ipv4 and Ipv6</a:t>
            </a:r>
            <a:endParaRPr lang="en-US" dirty="0"/>
          </a:p>
        </p:txBody>
      </p:sp>
      <p:sp>
        <p:nvSpPr>
          <p:cNvPr id="3" name="Content Placeholder 2"/>
          <p:cNvSpPr>
            <a:spLocks noGrp="1"/>
          </p:cNvSpPr>
          <p:nvPr>
            <p:ph idx="4294967295"/>
          </p:nvPr>
        </p:nvSpPr>
        <p:spPr>
          <a:xfrm>
            <a:off x="224390" y="836613"/>
            <a:ext cx="11198984" cy="5040313"/>
          </a:xfrm>
        </p:spPr>
        <p:txBody>
          <a:bodyPr>
            <a:normAutofit/>
          </a:bodyPr>
          <a:lstStyle/>
          <a:p>
            <a:r>
              <a:rPr lang="en-US" sz="2200" dirty="0" smtClean="0"/>
              <a:t> </a:t>
            </a:r>
          </a:p>
          <a:p>
            <a:pPr marL="285750" indent="-285750">
              <a:buFont typeface="Arial" panose="020B0604020202020204" pitchFamily="34" charset="0"/>
              <a:buChar char="•"/>
            </a:pPr>
            <a:r>
              <a:rPr lang="en-US" sz="2200" dirty="0"/>
              <a:t>I</a:t>
            </a:r>
            <a:r>
              <a:rPr lang="en-US" sz="2200" dirty="0" smtClean="0"/>
              <a:t>n </a:t>
            </a:r>
            <a:r>
              <a:rPr lang="en-US" sz="2200" dirty="0"/>
              <a:t>fact, coexist with the older IPv4 for some time. IPv6 is designed to allow the Internet to grow steadily, both in terms of the number of hosts connected and the total amount of data traffic transmitted.</a:t>
            </a:r>
            <a:br>
              <a:rPr lang="en-US" sz="2200" dirty="0"/>
            </a:br>
            <a:endParaRPr lang="en-US"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011" y="2122074"/>
            <a:ext cx="7157570" cy="4735926"/>
          </a:xfrm>
          <a:prstGeom prst="rect">
            <a:avLst/>
          </a:prstGeom>
        </p:spPr>
      </p:pic>
    </p:spTree>
    <p:extLst>
      <p:ext uri="{BB962C8B-B14F-4D97-AF65-F5344CB8AC3E}">
        <p14:creationId xmlns:p14="http://schemas.microsoft.com/office/powerpoint/2010/main" val="2515637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634" y="404813"/>
            <a:ext cx="10195615" cy="863600"/>
          </a:xfrm>
        </p:spPr>
        <p:txBody>
          <a:bodyPr/>
          <a:lstStyle/>
          <a:p>
            <a:r>
              <a:rPr lang="en-US" dirty="0" smtClean="0"/>
              <a:t>Ipv4 notation</a:t>
            </a:r>
            <a:endParaRPr lang="en-US" dirty="0"/>
          </a:p>
        </p:txBody>
      </p:sp>
      <p:pic>
        <p:nvPicPr>
          <p:cNvPr id="8" name="Content Placeholder 7"/>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452731" y="1399140"/>
            <a:ext cx="5456238" cy="4391025"/>
          </a:xfrm>
        </p:spPr>
      </p:pic>
    </p:spTree>
    <p:extLst>
      <p:ext uri="{BB962C8B-B14F-4D97-AF65-F5344CB8AC3E}">
        <p14:creationId xmlns:p14="http://schemas.microsoft.com/office/powerpoint/2010/main" val="8411429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lstStyle/>
          <a:p>
            <a:r>
              <a:rPr lang="en-US" dirty="0"/>
              <a:t>R</a:t>
            </a:r>
            <a:r>
              <a:rPr lang="en-US" dirty="0" smtClean="0"/>
              <a:t>outing</a:t>
            </a:r>
            <a:endParaRPr lang="en-US" dirty="0"/>
          </a:p>
        </p:txBody>
      </p:sp>
      <p:sp>
        <p:nvSpPr>
          <p:cNvPr id="3" name="Content Placeholder 2"/>
          <p:cNvSpPr>
            <a:spLocks noGrp="1"/>
          </p:cNvSpPr>
          <p:nvPr>
            <p:ph idx="4294967295"/>
          </p:nvPr>
        </p:nvSpPr>
        <p:spPr>
          <a:xfrm>
            <a:off x="515938" y="1108075"/>
            <a:ext cx="11371262" cy="5040313"/>
          </a:xfrm>
        </p:spPr>
        <p:txBody>
          <a:bodyPr>
            <a:normAutofit/>
          </a:bodyPr>
          <a:lstStyle/>
          <a:p>
            <a:pPr marL="342900" indent="-342900">
              <a:lnSpc>
                <a:spcPct val="150000"/>
              </a:lnSpc>
              <a:buFont typeface="Wingdings" panose="05000000000000000000" pitchFamily="2" charset="2"/>
              <a:buChar char="§"/>
            </a:pPr>
            <a:r>
              <a:rPr lang="en-US" sz="2400" dirty="0"/>
              <a:t>Routers are devices that connect networks</a:t>
            </a:r>
            <a:r>
              <a:rPr lang="en-US" sz="2400" dirty="0" smtClean="0"/>
              <a:t>.</a:t>
            </a:r>
          </a:p>
          <a:p>
            <a:pPr marL="342900" indent="-342900">
              <a:lnSpc>
                <a:spcPct val="150000"/>
              </a:lnSpc>
              <a:buFont typeface="Wingdings" panose="05000000000000000000" pitchFamily="2" charset="2"/>
              <a:buChar char="§"/>
            </a:pPr>
            <a:r>
              <a:rPr lang="en-US" sz="2400" dirty="0" smtClean="0"/>
              <a:t> ROUTING is </a:t>
            </a:r>
            <a:r>
              <a:rPr lang="en-US" sz="2400" dirty="0" err="1" smtClean="0"/>
              <a:t>theprocess</a:t>
            </a:r>
            <a:r>
              <a:rPr lang="en-US" sz="2400" dirty="0" smtClean="0"/>
              <a:t> </a:t>
            </a:r>
            <a:r>
              <a:rPr lang="en-US" sz="2400" dirty="0"/>
              <a:t>routers perform when receiving packets, analyzing the destination address </a:t>
            </a:r>
            <a:r>
              <a:rPr lang="en-US" sz="2400" dirty="0" smtClean="0"/>
              <a:t>information.</a:t>
            </a:r>
          </a:p>
          <a:p>
            <a:pPr marL="342900" indent="-342900">
              <a:lnSpc>
                <a:spcPct val="150000"/>
              </a:lnSpc>
              <a:buFont typeface="Wingdings" panose="05000000000000000000" pitchFamily="2" charset="2"/>
              <a:buChar char="§"/>
            </a:pPr>
            <a:r>
              <a:rPr lang="en-US" sz="2400" dirty="0"/>
              <a:t>U</a:t>
            </a:r>
            <a:r>
              <a:rPr lang="en-US" sz="2400" dirty="0" smtClean="0"/>
              <a:t>sing </a:t>
            </a:r>
            <a:r>
              <a:rPr lang="en-US" sz="2400" dirty="0"/>
              <a:t>the address information to select a path for the packet, and then forwarding </a:t>
            </a:r>
            <a:r>
              <a:rPr lang="en-US" sz="2400" dirty="0" smtClean="0"/>
              <a:t>the packet </a:t>
            </a:r>
            <a:r>
              <a:rPr lang="en-US" sz="2400" dirty="0"/>
              <a:t>on to the next router on the selected network</a:t>
            </a:r>
            <a:r>
              <a:rPr lang="en-US" sz="2400" dirty="0" smtClean="0"/>
              <a:t>.</a:t>
            </a:r>
          </a:p>
          <a:p>
            <a:pPr marL="342900" indent="-342900">
              <a:lnSpc>
                <a:spcPct val="150000"/>
              </a:lnSpc>
              <a:buFont typeface="Wingdings" panose="05000000000000000000" pitchFamily="2" charset="2"/>
              <a:buChar char="§"/>
            </a:pPr>
            <a:r>
              <a:rPr lang="en-US" sz="2400" dirty="0"/>
              <a:t>Each route that a packet takes to </a:t>
            </a:r>
            <a:r>
              <a:rPr lang="en-US" sz="2400" dirty="0" smtClean="0"/>
              <a:t>reach </a:t>
            </a:r>
          </a:p>
          <a:p>
            <a:pPr>
              <a:lnSpc>
                <a:spcPct val="150000"/>
              </a:lnSpc>
            </a:pPr>
            <a:r>
              <a:rPr lang="en-US" sz="2400" dirty="0"/>
              <a:t> </a:t>
            </a:r>
            <a:r>
              <a:rPr lang="en-US" sz="2400" dirty="0" smtClean="0"/>
              <a:t>    the </a:t>
            </a:r>
            <a:r>
              <a:rPr lang="en-US" sz="2400" dirty="0"/>
              <a:t>next device is called </a:t>
            </a:r>
            <a:r>
              <a:rPr lang="en-US" sz="2400" dirty="0" smtClean="0"/>
              <a:t>a hop.</a:t>
            </a:r>
          </a:p>
          <a:p>
            <a:pPr>
              <a:lnSpc>
                <a:spcPct val="150000"/>
              </a:lnSpc>
            </a:pPr>
            <a:endParaRPr lang="en-US" sz="2400" dirty="0" smtClean="0"/>
          </a:p>
        </p:txBody>
      </p:sp>
      <p:pic>
        <p:nvPicPr>
          <p:cNvPr id="4" name="Picture 3"/>
          <p:cNvPicPr>
            <a:picLocks noChangeAspect="1"/>
          </p:cNvPicPr>
          <p:nvPr/>
        </p:nvPicPr>
        <p:blipFill>
          <a:blip r:embed="rId2"/>
          <a:stretch>
            <a:fillRect/>
          </a:stretch>
        </p:blipFill>
        <p:spPr>
          <a:xfrm>
            <a:off x="6922051" y="4108174"/>
            <a:ext cx="4382052" cy="2464904"/>
          </a:xfrm>
          <a:prstGeom prst="rect">
            <a:avLst/>
          </a:prstGeom>
        </p:spPr>
      </p:pic>
    </p:spTree>
    <p:extLst>
      <p:ext uri="{BB962C8B-B14F-4D97-AF65-F5344CB8AC3E}">
        <p14:creationId xmlns:p14="http://schemas.microsoft.com/office/powerpoint/2010/main" val="37254742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lstStyle/>
          <a:p>
            <a:r>
              <a:rPr lang="en-US" dirty="0" smtClean="0"/>
              <a:t>TYPES OF ROUTING</a:t>
            </a:r>
            <a:endParaRPr lang="en-US" dirty="0"/>
          </a:p>
        </p:txBody>
      </p:sp>
      <p:sp>
        <p:nvSpPr>
          <p:cNvPr id="3" name="Content Placeholder 2"/>
          <p:cNvSpPr>
            <a:spLocks noGrp="1"/>
          </p:cNvSpPr>
          <p:nvPr>
            <p:ph idx="4294967295"/>
          </p:nvPr>
        </p:nvSpPr>
        <p:spPr>
          <a:xfrm>
            <a:off x="820738" y="1412875"/>
            <a:ext cx="11371262" cy="5040313"/>
          </a:xfrm>
        </p:spPr>
        <p:txBody>
          <a:bodyPr>
            <a:normAutofit/>
          </a:bodyPr>
          <a:lstStyle/>
          <a:p>
            <a:pPr marL="342900" indent="-342900">
              <a:lnSpc>
                <a:spcPct val="150000"/>
              </a:lnSpc>
              <a:buFont typeface="Wingdings" panose="05000000000000000000" pitchFamily="2" charset="2"/>
              <a:buChar char="Ø"/>
            </a:pPr>
            <a:r>
              <a:rPr lang="en-US" sz="2400" b="1" dirty="0"/>
              <a:t>Static Routing</a:t>
            </a:r>
          </a:p>
          <a:p>
            <a:pPr marL="342900" indent="-342900">
              <a:lnSpc>
                <a:spcPct val="150000"/>
              </a:lnSpc>
              <a:buFont typeface="Wingdings" panose="05000000000000000000" pitchFamily="2" charset="2"/>
              <a:buChar char="§"/>
            </a:pPr>
            <a:r>
              <a:rPr lang="en-US" sz="2400" dirty="0"/>
              <a:t>The route information can be manually configured on the router, creating what is known </a:t>
            </a:r>
            <a:r>
              <a:rPr lang="en-US" sz="2400" dirty="0" smtClean="0"/>
              <a:t>as a </a:t>
            </a:r>
            <a:r>
              <a:rPr lang="en-US" sz="2400" dirty="0"/>
              <a:t>static </a:t>
            </a:r>
            <a:r>
              <a:rPr lang="en-US" sz="2400" dirty="0" smtClean="0"/>
              <a:t>route</a:t>
            </a:r>
          </a:p>
          <a:p>
            <a:pPr marL="342900" indent="-342900">
              <a:lnSpc>
                <a:spcPct val="150000"/>
              </a:lnSpc>
              <a:buFont typeface="Wingdings" panose="05000000000000000000" pitchFamily="2" charset="2"/>
              <a:buChar char="Ø"/>
            </a:pPr>
            <a:r>
              <a:rPr lang="en-US" sz="2400" b="1" dirty="0" smtClean="0"/>
              <a:t>Dynamic </a:t>
            </a:r>
            <a:r>
              <a:rPr lang="en-US" sz="2400" b="1" dirty="0"/>
              <a:t>Routing</a:t>
            </a:r>
          </a:p>
          <a:p>
            <a:pPr marL="342900" indent="-342900">
              <a:lnSpc>
                <a:spcPct val="150000"/>
              </a:lnSpc>
              <a:buFont typeface="Wingdings" panose="05000000000000000000" pitchFamily="2" charset="2"/>
              <a:buChar char="§"/>
            </a:pPr>
            <a:r>
              <a:rPr lang="en-US" sz="2400" dirty="0"/>
              <a:t>Routers can also learn about routes automatically from other routers in the same </a:t>
            </a:r>
            <a:r>
              <a:rPr lang="en-US" sz="2400" dirty="0" smtClean="0"/>
              <a:t>inter network, which </a:t>
            </a:r>
            <a:r>
              <a:rPr lang="en-US" sz="2400" dirty="0"/>
              <a:t>is known as dynamic routing.</a:t>
            </a:r>
          </a:p>
        </p:txBody>
      </p:sp>
    </p:spTree>
    <p:extLst>
      <p:ext uri="{BB962C8B-B14F-4D97-AF65-F5344CB8AC3E}">
        <p14:creationId xmlns:p14="http://schemas.microsoft.com/office/powerpoint/2010/main" val="2631828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lstStyle/>
          <a:p>
            <a:r>
              <a:rPr lang="en-US" dirty="0" smtClean="0"/>
              <a:t>Packet forwarding</a:t>
            </a:r>
            <a:endParaRPr lang="en-US" dirty="0"/>
          </a:p>
        </p:txBody>
      </p:sp>
      <p:sp>
        <p:nvSpPr>
          <p:cNvPr id="3" name="Content Placeholder 2"/>
          <p:cNvSpPr>
            <a:spLocks noGrp="1"/>
          </p:cNvSpPr>
          <p:nvPr>
            <p:ph idx="4294967295"/>
          </p:nvPr>
        </p:nvSpPr>
        <p:spPr>
          <a:xfrm>
            <a:off x="820738" y="1412875"/>
            <a:ext cx="11371262" cy="5040313"/>
          </a:xfrm>
        </p:spPr>
        <p:txBody>
          <a:bodyPr>
            <a:normAutofit/>
          </a:bodyPr>
          <a:lstStyle/>
          <a:p>
            <a:pPr>
              <a:lnSpc>
                <a:spcPct val="150000"/>
              </a:lnSpc>
            </a:pPr>
            <a:r>
              <a:rPr lang="en-US" sz="2400" dirty="0" smtClean="0"/>
              <a:t>Routing </a:t>
            </a:r>
            <a:r>
              <a:rPr lang="en-US" sz="2400" dirty="0"/>
              <a:t>is performed packet by packet and hop by hop. Each packet is treated </a:t>
            </a:r>
            <a:r>
              <a:rPr lang="en-US" sz="2400" dirty="0" smtClean="0"/>
              <a:t>independently by </a:t>
            </a:r>
            <a:r>
              <a:rPr lang="en-US" sz="2400" dirty="0"/>
              <a:t>each router along the </a:t>
            </a:r>
            <a:r>
              <a:rPr lang="en-US" sz="2400" dirty="0" err="1" smtClean="0"/>
              <a:t>path.The</a:t>
            </a:r>
            <a:r>
              <a:rPr lang="en-US" sz="2400" dirty="0" smtClean="0"/>
              <a:t> router </a:t>
            </a:r>
            <a:r>
              <a:rPr lang="en-US" sz="2400" dirty="0"/>
              <a:t>will then do one of the following with the packet:</a:t>
            </a:r>
          </a:p>
          <a:p>
            <a:pPr marL="0" indent="0">
              <a:lnSpc>
                <a:spcPct val="150000"/>
              </a:lnSpc>
              <a:buNone/>
            </a:pPr>
            <a:r>
              <a:rPr lang="en-US" sz="2400" dirty="0"/>
              <a:t>■ Forward it to the next-hop router</a:t>
            </a:r>
          </a:p>
          <a:p>
            <a:pPr marL="0" indent="0">
              <a:lnSpc>
                <a:spcPct val="150000"/>
              </a:lnSpc>
              <a:buNone/>
            </a:pPr>
            <a:r>
              <a:rPr lang="en-US" sz="2400" dirty="0"/>
              <a:t>■ Forward it to the destination host</a:t>
            </a:r>
          </a:p>
          <a:p>
            <a:pPr marL="0" indent="0">
              <a:lnSpc>
                <a:spcPct val="150000"/>
              </a:lnSpc>
              <a:buNone/>
            </a:pPr>
            <a:r>
              <a:rPr lang="en-US" sz="2400" dirty="0"/>
              <a:t>■ Drop it</a:t>
            </a:r>
          </a:p>
        </p:txBody>
      </p:sp>
      <p:pic>
        <p:nvPicPr>
          <p:cNvPr id="4" name="Picture 3"/>
          <p:cNvPicPr>
            <a:picLocks noChangeAspect="1"/>
          </p:cNvPicPr>
          <p:nvPr/>
        </p:nvPicPr>
        <p:blipFill>
          <a:blip r:embed="rId2"/>
          <a:stretch>
            <a:fillRect/>
          </a:stretch>
        </p:blipFill>
        <p:spPr>
          <a:xfrm>
            <a:off x="6917635" y="2767173"/>
            <a:ext cx="4532243" cy="3474601"/>
          </a:xfrm>
          <a:prstGeom prst="rect">
            <a:avLst/>
          </a:prstGeom>
        </p:spPr>
      </p:pic>
    </p:spTree>
    <p:extLst>
      <p:ext uri="{BB962C8B-B14F-4D97-AF65-F5344CB8AC3E}">
        <p14:creationId xmlns:p14="http://schemas.microsoft.com/office/powerpoint/2010/main" val="311369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384" y="404813"/>
            <a:ext cx="10313865" cy="863600"/>
          </a:xfrm>
        </p:spPr>
        <p:txBody>
          <a:bodyPr/>
          <a:lstStyle/>
          <a:p>
            <a:r>
              <a:rPr lang="en-US" dirty="0" smtClean="0"/>
              <a:t>Default gateway</a:t>
            </a:r>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299075" y="1209675"/>
            <a:ext cx="6892925" cy="5303838"/>
          </a:xfrm>
        </p:spPr>
      </p:pic>
      <p:sp>
        <p:nvSpPr>
          <p:cNvPr id="5" name="TextBox 4"/>
          <p:cNvSpPr txBox="1"/>
          <p:nvPr/>
        </p:nvSpPr>
        <p:spPr>
          <a:xfrm>
            <a:off x="703385" y="1690688"/>
            <a:ext cx="4318781" cy="1569660"/>
          </a:xfrm>
          <a:prstGeom prst="rect">
            <a:avLst/>
          </a:prstGeom>
          <a:noFill/>
        </p:spPr>
        <p:txBody>
          <a:bodyPr wrap="square" rtlCol="0">
            <a:spAutoFit/>
          </a:bodyPr>
          <a:lstStyle/>
          <a:p>
            <a:r>
              <a:rPr lang="en-US" sz="2400" dirty="0" smtClean="0"/>
              <a:t>IP address of the interface on the router that connect to the network segment on which the source host is located.</a:t>
            </a:r>
            <a:endParaRPr lang="en-US" sz="2400" dirty="0"/>
          </a:p>
        </p:txBody>
      </p:sp>
    </p:spTree>
    <p:extLst>
      <p:ext uri="{BB962C8B-B14F-4D97-AF65-F5344CB8AC3E}">
        <p14:creationId xmlns:p14="http://schemas.microsoft.com/office/powerpoint/2010/main" val="32211599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4294967295"/>
          </p:nvPr>
        </p:nvPicPr>
        <p:blipFill>
          <a:blip r:embed="rId2"/>
          <a:stretch>
            <a:fillRect/>
          </a:stretch>
        </p:blipFill>
        <p:spPr>
          <a:xfrm>
            <a:off x="6143625" y="2157413"/>
            <a:ext cx="6048375" cy="4700587"/>
          </a:xfrm>
          <a:prstGeom prst="rect">
            <a:avLst/>
          </a:prstGeom>
        </p:spPr>
      </p:pic>
      <p:sp>
        <p:nvSpPr>
          <p:cNvPr id="4" name="Rectangle 3"/>
          <p:cNvSpPr/>
          <p:nvPr/>
        </p:nvSpPr>
        <p:spPr>
          <a:xfrm>
            <a:off x="244698" y="661129"/>
            <a:ext cx="9144000" cy="1323439"/>
          </a:xfrm>
          <a:prstGeom prst="rect">
            <a:avLst/>
          </a:prstGeom>
        </p:spPr>
        <p:txBody>
          <a:bodyPr wrap="square">
            <a:spAutoFit/>
          </a:bodyPr>
          <a:lstStyle/>
          <a:p>
            <a:r>
              <a:rPr lang="en-US" sz="3200" b="1" dirty="0"/>
              <a:t>Host Routing Table</a:t>
            </a:r>
          </a:p>
          <a:p>
            <a:r>
              <a:rPr lang="en-US" sz="2400" dirty="0"/>
              <a:t>Hosts require a local routing table to ensure that network layer packets are directed to </a:t>
            </a:r>
            <a:r>
              <a:rPr lang="en-US" sz="2400" dirty="0" smtClean="0"/>
              <a:t>the correct </a:t>
            </a:r>
            <a:r>
              <a:rPr lang="en-US" sz="2400" dirty="0"/>
              <a:t>destination network.</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698" y="2820852"/>
            <a:ext cx="5364787" cy="1711391"/>
          </a:xfrm>
          <a:prstGeom prst="rect">
            <a:avLst/>
          </a:prstGeom>
        </p:spPr>
      </p:pic>
    </p:spTree>
    <p:extLst>
      <p:ext uri="{BB962C8B-B14F-4D97-AF65-F5344CB8AC3E}">
        <p14:creationId xmlns:p14="http://schemas.microsoft.com/office/powerpoint/2010/main" val="18855771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30"/>
          </p:nvPr>
        </p:nvSpPr>
        <p:spPr>
          <a:xfrm>
            <a:off x="4098234" y="1453824"/>
            <a:ext cx="9220200" cy="2743200"/>
          </a:xfrm>
        </p:spPr>
        <p:txBody>
          <a:bodyPr>
            <a:noAutofit/>
          </a:bodyPr>
          <a:lstStyle/>
          <a:p>
            <a:pPr>
              <a:lnSpc>
                <a:spcPct val="110000"/>
              </a:lnSpc>
            </a:pPr>
            <a:r>
              <a:rPr lang="en-US" sz="8000" dirty="0"/>
              <a:t>IPv4 addressing</a:t>
            </a:r>
            <a:endParaRPr lang="en-US" sz="8000" dirty="0">
              <a:solidFill>
                <a:srgbClr val="000000"/>
              </a:solidFill>
            </a:endParaRPr>
          </a:p>
          <a:p>
            <a:pPr>
              <a:lnSpc>
                <a:spcPct val="110000"/>
              </a:lnSpc>
            </a:pPr>
            <a:endParaRPr lang="pt-PT" sz="8000" b="1"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22403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1368" y="347729"/>
            <a:ext cx="9659156" cy="6370975"/>
          </a:xfrm>
          <a:prstGeom prst="rect">
            <a:avLst/>
          </a:prstGeom>
          <a:noFill/>
        </p:spPr>
        <p:txBody>
          <a:bodyPr wrap="square" rtlCol="0">
            <a:spAutoFit/>
          </a:bodyPr>
          <a:lstStyle/>
          <a:p>
            <a:r>
              <a:rPr lang="en-US" sz="2400" b="1" dirty="0" smtClean="0">
                <a:solidFill>
                  <a:schemeClr val="accent1"/>
                </a:solidFill>
              </a:rPr>
              <a:t>IP  Address </a:t>
            </a:r>
          </a:p>
          <a:p>
            <a:pPr marL="342900" indent="-342900" algn="just">
              <a:buFont typeface="Arial" panose="020B0604020202020204" pitchFamily="34" charset="0"/>
              <a:buChar char="•"/>
            </a:pPr>
            <a:r>
              <a:rPr lang="en-US" sz="2400" b="1" dirty="0">
                <a:solidFill>
                  <a:schemeClr val="accent1"/>
                </a:solidFill>
              </a:rPr>
              <a:t> </a:t>
            </a:r>
            <a:r>
              <a:rPr lang="en-US" sz="2400" b="1" dirty="0" smtClean="0">
                <a:solidFill>
                  <a:schemeClr val="accent1"/>
                </a:solidFill>
              </a:rPr>
              <a:t> </a:t>
            </a:r>
            <a:r>
              <a:rPr lang="en-US" sz="2400" dirty="0" smtClean="0"/>
              <a:t>An IP address, short for </a:t>
            </a:r>
            <a:r>
              <a:rPr lang="en-US" sz="2400" b="1" dirty="0" smtClean="0"/>
              <a:t>Internet Protocol </a:t>
            </a:r>
            <a:r>
              <a:rPr lang="en-US" sz="2400" dirty="0" smtClean="0"/>
              <a:t>address, is an identifying number for a piece of network hardware. </a:t>
            </a:r>
          </a:p>
          <a:p>
            <a:pPr marL="342900" indent="-342900" algn="just">
              <a:buFont typeface="Arial" panose="020B0604020202020204" pitchFamily="34" charset="0"/>
              <a:buChar char="•"/>
            </a:pPr>
            <a:r>
              <a:rPr lang="en-US" sz="2400" b="1" dirty="0" smtClean="0">
                <a:solidFill>
                  <a:schemeClr val="accent1"/>
                </a:solidFill>
              </a:rPr>
              <a:t> </a:t>
            </a:r>
            <a:r>
              <a:rPr lang="en-US" sz="2400" dirty="0" smtClean="0"/>
              <a:t>Having an IP address allows a device to communicate with other devices over an IP-based network like the internet.</a:t>
            </a:r>
          </a:p>
          <a:p>
            <a:r>
              <a:rPr lang="en-US" sz="2400" b="1" dirty="0" smtClean="0">
                <a:solidFill>
                  <a:schemeClr val="accent1"/>
                </a:solidFill>
              </a:rPr>
              <a:t>  </a:t>
            </a:r>
          </a:p>
          <a:p>
            <a:r>
              <a:rPr lang="en-US" sz="2400" b="1" dirty="0" smtClean="0">
                <a:solidFill>
                  <a:schemeClr val="accent1"/>
                </a:solidFill>
              </a:rPr>
              <a:t> </a:t>
            </a:r>
            <a:r>
              <a:rPr lang="en-US" sz="2400" b="1" dirty="0">
                <a:solidFill>
                  <a:schemeClr val="accent1"/>
                </a:solidFill>
              </a:rPr>
              <a:t>Internet Protocol version 4 (IPv4) </a:t>
            </a:r>
          </a:p>
          <a:p>
            <a:pPr algn="just"/>
            <a:r>
              <a:rPr lang="en-US" sz="2400" dirty="0" smtClean="0"/>
              <a:t>An </a:t>
            </a:r>
            <a:r>
              <a:rPr lang="en-US" sz="2400" dirty="0"/>
              <a:t>IPv4 address is a 32-bit address that uniquely </a:t>
            </a:r>
            <a:r>
              <a:rPr lang="en-US" sz="2400" dirty="0" smtClean="0"/>
              <a:t>and universally </a:t>
            </a:r>
            <a:r>
              <a:rPr lang="en-US" sz="2400" dirty="0"/>
              <a:t>defines the connection of a device (for example, </a:t>
            </a:r>
            <a:r>
              <a:rPr lang="en-US" sz="2400" dirty="0" smtClean="0"/>
              <a:t>a computer </a:t>
            </a:r>
            <a:r>
              <a:rPr lang="en-US" sz="2400" dirty="0"/>
              <a:t>or a router) to the Internet.</a:t>
            </a:r>
          </a:p>
          <a:p>
            <a:pPr marL="342900" indent="-342900">
              <a:buFont typeface="Arial" panose="020B0604020202020204" pitchFamily="34" charset="0"/>
              <a:buChar char="•"/>
            </a:pPr>
            <a:r>
              <a:rPr lang="en-US" sz="2400" dirty="0" smtClean="0"/>
              <a:t> </a:t>
            </a:r>
            <a:r>
              <a:rPr lang="en-US" sz="2400" dirty="0"/>
              <a:t>Connectionless protocol</a:t>
            </a:r>
          </a:p>
          <a:p>
            <a:pPr marL="342900" indent="-342900">
              <a:buFont typeface="Arial" panose="020B0604020202020204" pitchFamily="34" charset="0"/>
              <a:buChar char="•"/>
            </a:pPr>
            <a:r>
              <a:rPr lang="en-US" sz="2400" dirty="0" smtClean="0"/>
              <a:t> </a:t>
            </a:r>
            <a:r>
              <a:rPr lang="en-US" sz="2400" dirty="0"/>
              <a:t>Fragments (divides) packets where necessary</a:t>
            </a:r>
          </a:p>
          <a:p>
            <a:pPr marL="342900" indent="-342900">
              <a:buFont typeface="Arial" panose="020B0604020202020204" pitchFamily="34" charset="0"/>
              <a:buChar char="•"/>
            </a:pPr>
            <a:r>
              <a:rPr lang="en-US" sz="2400" dirty="0" smtClean="0"/>
              <a:t> </a:t>
            </a:r>
            <a:r>
              <a:rPr lang="en-US" sz="2400" dirty="0"/>
              <a:t>Addressing via 32 bit Internet </a:t>
            </a:r>
            <a:r>
              <a:rPr lang="en-US" sz="2400" dirty="0" smtClean="0"/>
              <a:t>addresses</a:t>
            </a:r>
          </a:p>
          <a:p>
            <a:pPr marL="342900" indent="-342900">
              <a:buFont typeface="Arial" panose="020B0604020202020204" pitchFamily="34" charset="0"/>
              <a:buChar char="•"/>
            </a:pPr>
            <a:r>
              <a:rPr lang="en-US" sz="2400" dirty="0"/>
              <a:t>It is one of the core protocols of standards-based internetworking methods in the Internet, and was the first version deployed for production in the ARPANET in 1983</a:t>
            </a:r>
          </a:p>
          <a:p>
            <a:endParaRPr lang="en-US" sz="2400" b="1" dirty="0" smtClean="0">
              <a:solidFill>
                <a:schemeClr val="accent1"/>
              </a:solidFill>
            </a:endParaRPr>
          </a:p>
          <a:p>
            <a:pPr marL="342900" indent="-342900" algn="just">
              <a:buFont typeface="Wingdings" panose="05000000000000000000" pitchFamily="2" charset="2"/>
              <a:buChar char="Ø"/>
            </a:pPr>
            <a:endParaRPr lang="en-US" sz="2400" b="1" dirty="0">
              <a:solidFill>
                <a:schemeClr val="accent1"/>
              </a:solidFill>
            </a:endParaRPr>
          </a:p>
        </p:txBody>
      </p:sp>
    </p:spTree>
    <p:extLst>
      <p:ext uri="{BB962C8B-B14F-4D97-AF65-F5344CB8AC3E}">
        <p14:creationId xmlns:p14="http://schemas.microsoft.com/office/powerpoint/2010/main" val="4079805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096" y="327279"/>
            <a:ext cx="11017250" cy="863600"/>
          </a:xfrm>
        </p:spPr>
        <p:txBody>
          <a:bodyPr/>
          <a:lstStyle/>
          <a:p>
            <a:r>
              <a:rPr lang="en-US" b="1" dirty="0" smtClean="0">
                <a:effectLst>
                  <a:outerShdw blurRad="38100" dist="38100" dir="2700000" algn="tl">
                    <a:srgbClr val="000000">
                      <a:alpha val="43137"/>
                    </a:srgbClr>
                  </a:outerShdw>
                </a:effectLst>
              </a:rPr>
              <a:t>Elements of Data Communication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820738" y="1412875"/>
            <a:ext cx="11371262" cy="5040313"/>
          </a:xfrm>
        </p:spPr>
        <p:txBody>
          <a:bodyPr>
            <a:normAutofit/>
          </a:bodyPr>
          <a:lstStyle/>
          <a:p>
            <a:r>
              <a:rPr lang="en-US" sz="2400" dirty="0" smtClean="0"/>
              <a:t>5 elements of communication:</a:t>
            </a:r>
          </a:p>
          <a:p>
            <a:pPr lvl="1">
              <a:buFont typeface="Wingdings" panose="05000000000000000000" pitchFamily="2" charset="2"/>
              <a:buChar char="Ø"/>
            </a:pPr>
            <a:r>
              <a:rPr lang="en-US" sz="2400" dirty="0" smtClean="0"/>
              <a:t> Message</a:t>
            </a:r>
          </a:p>
          <a:p>
            <a:pPr lvl="1">
              <a:buFont typeface="Wingdings" panose="05000000000000000000" pitchFamily="2" charset="2"/>
              <a:buChar char="Ø"/>
            </a:pPr>
            <a:r>
              <a:rPr lang="en-US" sz="2400" dirty="0"/>
              <a:t> </a:t>
            </a:r>
            <a:r>
              <a:rPr lang="en-US" sz="2400" dirty="0" smtClean="0"/>
              <a:t>Sender</a:t>
            </a:r>
          </a:p>
          <a:p>
            <a:pPr lvl="1">
              <a:buFont typeface="Wingdings" panose="05000000000000000000" pitchFamily="2" charset="2"/>
              <a:buChar char="Ø"/>
            </a:pPr>
            <a:r>
              <a:rPr lang="en-US" sz="2400" dirty="0"/>
              <a:t> </a:t>
            </a:r>
            <a:r>
              <a:rPr lang="en-US" sz="2400" dirty="0" smtClean="0"/>
              <a:t>Receiver</a:t>
            </a:r>
          </a:p>
          <a:p>
            <a:pPr lvl="1">
              <a:buFont typeface="Wingdings" panose="05000000000000000000" pitchFamily="2" charset="2"/>
              <a:buChar char="Ø"/>
            </a:pPr>
            <a:r>
              <a:rPr lang="en-US" sz="2400" dirty="0"/>
              <a:t> </a:t>
            </a:r>
            <a:r>
              <a:rPr lang="en-US" sz="2400" dirty="0" smtClean="0"/>
              <a:t>Medium (Communication Channel)</a:t>
            </a:r>
          </a:p>
          <a:p>
            <a:pPr lvl="1">
              <a:buFont typeface="Wingdings" panose="05000000000000000000" pitchFamily="2" charset="2"/>
              <a:buChar char="Ø"/>
            </a:pPr>
            <a:r>
              <a:rPr lang="en-US" sz="2400" dirty="0"/>
              <a:t> </a:t>
            </a:r>
            <a:r>
              <a:rPr lang="en-US" sz="2400" dirty="0" smtClean="0"/>
              <a:t>Encoder &amp; Decoder</a:t>
            </a:r>
          </a:p>
          <a:p>
            <a:pPr lvl="1">
              <a:buFont typeface="Wingdings" panose="05000000000000000000" pitchFamily="2" charset="2"/>
              <a:buChar char="Ø"/>
            </a:pPr>
            <a:endParaRPr lang="en-US" sz="2400" dirty="0"/>
          </a:p>
          <a:p>
            <a:pPr lvl="1">
              <a:buFont typeface="Wingdings" panose="05000000000000000000" pitchFamily="2" charset="2"/>
              <a:buChar char="Ø"/>
            </a:pPr>
            <a:endParaRPr lang="en-US" sz="2400" dirty="0" smtClean="0"/>
          </a:p>
          <a:p>
            <a:pPr marL="0" indent="0">
              <a:buNone/>
            </a:pP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333" y="1690688"/>
            <a:ext cx="6028944" cy="4108704"/>
          </a:xfrm>
          <a:prstGeom prst="rect">
            <a:avLst/>
          </a:prstGeom>
        </p:spPr>
      </p:pic>
    </p:spTree>
    <p:extLst>
      <p:ext uri="{BB962C8B-B14F-4D97-AF65-F5344CB8AC3E}">
        <p14:creationId xmlns:p14="http://schemas.microsoft.com/office/powerpoint/2010/main" val="131296987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1370" y="515154"/>
            <a:ext cx="1160895" cy="523220"/>
          </a:xfrm>
          <a:prstGeom prst="rect">
            <a:avLst/>
          </a:prstGeom>
          <a:noFill/>
        </p:spPr>
        <p:txBody>
          <a:bodyPr wrap="non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O</a:t>
            </a:r>
            <a:r>
              <a:rPr lang="en-US" sz="2800" b="1" dirty="0" smtClean="0">
                <a:solidFill>
                  <a:schemeClr val="accent1"/>
                </a:solidFill>
                <a:latin typeface="Times New Roman" panose="02020603050405020304" pitchFamily="18" charset="0"/>
                <a:cs typeface="Times New Roman" panose="02020603050405020304" pitchFamily="18" charset="0"/>
              </a:rPr>
              <a:t>ctets</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811369" y="1128527"/>
            <a:ext cx="10058399" cy="193899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In computer and network technology, an </a:t>
            </a:r>
            <a:r>
              <a:rPr lang="en-US" sz="2000" i="1" dirty="0"/>
              <a:t>octet</a:t>
            </a:r>
            <a:r>
              <a:rPr lang="en-US" sz="2000" dirty="0"/>
              <a:t> represents any </a:t>
            </a:r>
            <a:r>
              <a:rPr lang="en-US" sz="2000" dirty="0" smtClean="0"/>
              <a:t>8-bit quantity</a:t>
            </a:r>
            <a:r>
              <a:rPr lang="en-US" sz="2000" dirty="0"/>
              <a:t>. Octets range in mathematical value from 0 to </a:t>
            </a:r>
            <a:r>
              <a:rPr lang="en-US" sz="2000" dirty="0" smtClean="0"/>
              <a:t>255.</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Octet strings are most commonly found in Internet protocol (IP) </a:t>
            </a:r>
            <a:r>
              <a:rPr lang="en-US" sz="2000" dirty="0" smtClean="0"/>
              <a:t>addressing , </a:t>
            </a:r>
            <a:r>
              <a:rPr lang="en-US" sz="2000" dirty="0"/>
              <a:t>in which the 4 bytes of an IPv4 address consists of 4 octets. In dotted-decimal notation, an IP address appears as follows:</a:t>
            </a:r>
          </a:p>
        </p:txBody>
      </p:sp>
      <p:sp>
        <p:nvSpPr>
          <p:cNvPr id="5" name="Rectangle 1"/>
          <p:cNvSpPr>
            <a:spLocks noChangeArrowheads="1"/>
          </p:cNvSpPr>
          <p:nvPr/>
        </p:nvSpPr>
        <p:spPr bwMode="auto">
          <a:xfrm>
            <a:off x="2988645" y="3110930"/>
            <a:ext cx="3400021" cy="276999"/>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1893"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101010"/>
                </a:solidFill>
                <a:effectLst/>
                <a:latin typeface="Arial Unicode MS" panose="020B0604020202020204" pitchFamily="34" charset="-128"/>
              </a:rPr>
              <a:t>[ octet ] . [ octet ] . [ octet ] . [ octet ]</a:t>
            </a:r>
            <a:r>
              <a:rPr kumimoji="0" lang="en-US" altLang="en-US" sz="11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269" y="3542309"/>
            <a:ext cx="7857233" cy="2739221"/>
          </a:xfrm>
          <a:prstGeom prst="rect">
            <a:avLst/>
          </a:prstGeom>
        </p:spPr>
      </p:pic>
    </p:spTree>
    <p:extLst>
      <p:ext uri="{BB962C8B-B14F-4D97-AF65-F5344CB8AC3E}">
        <p14:creationId xmlns:p14="http://schemas.microsoft.com/office/powerpoint/2010/main" val="3613215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20000"/>
            <a:ext cx="6147837" cy="646331"/>
          </a:xfrm>
          <a:prstGeom prst="rect">
            <a:avLst/>
          </a:prstGeom>
          <a:noFill/>
        </p:spPr>
        <p:txBody>
          <a:bodyPr wrap="none" rtlCol="0">
            <a:spAutoFit/>
          </a:bodyPr>
          <a:lstStyle/>
          <a:p>
            <a:r>
              <a:rPr lang="en-US" sz="3600" b="1" dirty="0" smtClean="0">
                <a:solidFill>
                  <a:schemeClr val="accent1"/>
                </a:solidFill>
                <a:latin typeface="Times New Roman" panose="02020603050405020304" pitchFamily="18" charset="0"/>
                <a:cs typeface="Times New Roman" panose="02020603050405020304" pitchFamily="18" charset="0"/>
              </a:rPr>
              <a:t>Binary to </a:t>
            </a:r>
            <a:r>
              <a:rPr lang="en-US" sz="3600" b="1" dirty="0">
                <a:solidFill>
                  <a:schemeClr val="accent1"/>
                </a:solidFill>
                <a:latin typeface="Times New Roman" panose="02020603050405020304" pitchFamily="18" charset="0"/>
                <a:cs typeface="Times New Roman" panose="02020603050405020304" pitchFamily="18" charset="0"/>
              </a:rPr>
              <a:t>D</a:t>
            </a:r>
            <a:r>
              <a:rPr lang="en-US" sz="3600" b="1" dirty="0" smtClean="0">
                <a:solidFill>
                  <a:schemeClr val="accent1"/>
                </a:solidFill>
                <a:latin typeface="Times New Roman" panose="02020603050405020304" pitchFamily="18" charset="0"/>
                <a:cs typeface="Times New Roman" panose="02020603050405020304" pitchFamily="18" charset="0"/>
              </a:rPr>
              <a:t>ecimal Conversion</a:t>
            </a:r>
            <a:endParaRPr lang="en-US" sz="3600" b="1" dirty="0">
              <a:solidFill>
                <a:schemeClr val="accent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151" r="4952"/>
          <a:stretch/>
        </p:blipFill>
        <p:spPr>
          <a:xfrm>
            <a:off x="151823" y="1889497"/>
            <a:ext cx="6328489" cy="3966693"/>
          </a:xfrm>
          <a:prstGeom prst="rect">
            <a:avLst/>
          </a:prstGeom>
        </p:spPr>
      </p:pic>
      <p:sp>
        <p:nvSpPr>
          <p:cNvPr id="4" name="TextBox 3"/>
          <p:cNvSpPr txBox="1"/>
          <p:nvPr/>
        </p:nvSpPr>
        <p:spPr>
          <a:xfrm>
            <a:off x="6044163" y="596834"/>
            <a:ext cx="6147837" cy="646331"/>
          </a:xfrm>
          <a:prstGeom prst="rect">
            <a:avLst/>
          </a:prstGeom>
          <a:noFill/>
        </p:spPr>
        <p:txBody>
          <a:bodyPr wrap="none" rtlCol="0">
            <a:spAutoFit/>
          </a:bodyPr>
          <a:lstStyle/>
          <a:p>
            <a:r>
              <a:rPr lang="en-US" sz="3600" b="1" dirty="0" smtClean="0">
                <a:solidFill>
                  <a:schemeClr val="accent1"/>
                </a:solidFill>
                <a:latin typeface="Times New Roman" panose="02020603050405020304" pitchFamily="18" charset="0"/>
                <a:cs typeface="Times New Roman" panose="02020603050405020304" pitchFamily="18" charset="0"/>
              </a:rPr>
              <a:t>Decimal to Binary Conversion</a:t>
            </a:r>
            <a:endParaRPr lang="en-US" sz="3600"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552" y="1243165"/>
            <a:ext cx="4187177" cy="4481781"/>
          </a:xfrm>
          <a:prstGeom prst="rect">
            <a:avLst/>
          </a:prstGeom>
        </p:spPr>
      </p:pic>
      <p:sp>
        <p:nvSpPr>
          <p:cNvPr id="6" name="TextBox 5"/>
          <p:cNvSpPr txBox="1"/>
          <p:nvPr/>
        </p:nvSpPr>
        <p:spPr>
          <a:xfrm>
            <a:off x="6669975" y="5838536"/>
            <a:ext cx="2448106" cy="369332"/>
          </a:xfrm>
          <a:prstGeom prst="rect">
            <a:avLst/>
          </a:prstGeom>
          <a:noFill/>
        </p:spPr>
        <p:txBody>
          <a:bodyPr wrap="none" rtlCol="0">
            <a:spAutoFit/>
          </a:bodyPr>
          <a:lstStyle/>
          <a:p>
            <a:r>
              <a:rPr lang="en-US" dirty="0" smtClean="0"/>
              <a:t>4215 = 1000001110111 </a:t>
            </a:r>
            <a:endParaRPr lang="en-US" dirty="0"/>
          </a:p>
        </p:txBody>
      </p:sp>
    </p:spTree>
    <p:extLst>
      <p:ext uri="{BB962C8B-B14F-4D97-AF65-F5344CB8AC3E}">
        <p14:creationId xmlns:p14="http://schemas.microsoft.com/office/powerpoint/2010/main" val="1610662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310" y="450760"/>
            <a:ext cx="5108514" cy="646331"/>
          </a:xfrm>
          <a:prstGeom prst="rect">
            <a:avLst/>
          </a:prstGeom>
          <a:noFill/>
        </p:spPr>
        <p:txBody>
          <a:bodyPr wrap="none" rtlCol="0">
            <a:spAutoFit/>
          </a:bodyPr>
          <a:lstStyle/>
          <a:p>
            <a:r>
              <a:rPr lang="en-US" sz="3600" b="1" dirty="0" smtClean="0">
                <a:solidFill>
                  <a:schemeClr val="accent1"/>
                </a:solidFill>
              </a:rPr>
              <a:t>Types of Communications</a:t>
            </a:r>
            <a:endParaRPr lang="en-US" sz="3600" b="1" dirty="0">
              <a:solidFill>
                <a:schemeClr val="accent1"/>
              </a:solidFill>
            </a:endParaRPr>
          </a:p>
        </p:txBody>
      </p:sp>
      <p:sp>
        <p:nvSpPr>
          <p:cNvPr id="3" name="TextBox 2"/>
          <p:cNvSpPr txBox="1"/>
          <p:nvPr/>
        </p:nvSpPr>
        <p:spPr>
          <a:xfrm>
            <a:off x="531578" y="1584119"/>
            <a:ext cx="5607245" cy="4524315"/>
          </a:xfrm>
          <a:prstGeom prst="rect">
            <a:avLst/>
          </a:prstGeom>
          <a:noFill/>
        </p:spPr>
        <p:txBody>
          <a:bodyPr wrap="square" rtlCol="0">
            <a:spAutoFit/>
          </a:bodyPr>
          <a:lstStyle/>
          <a:p>
            <a:r>
              <a:rPr lang="en-US" sz="2400" dirty="0" smtClean="0"/>
              <a:t>In ipv4 network  host can communicate in three different ways : </a:t>
            </a:r>
          </a:p>
          <a:p>
            <a:endParaRPr lang="en-US" sz="2400" dirty="0" smtClean="0"/>
          </a:p>
          <a:p>
            <a:r>
              <a:rPr lang="en-US" sz="2400" b="1" dirty="0" smtClean="0"/>
              <a:t>Unicast</a:t>
            </a:r>
            <a:r>
              <a:rPr lang="en-US" sz="2400" dirty="0" smtClean="0"/>
              <a:t> –the process of sending a pocket from one host to an individual host</a:t>
            </a:r>
          </a:p>
          <a:p>
            <a:endParaRPr lang="en-US" sz="2400" dirty="0" smtClean="0"/>
          </a:p>
          <a:p>
            <a:r>
              <a:rPr lang="en-US" sz="2400" b="1" dirty="0" smtClean="0"/>
              <a:t>Broadcast</a:t>
            </a:r>
            <a:r>
              <a:rPr lang="en-US" sz="2400" dirty="0" smtClean="0"/>
              <a:t>- the process of sending a packet from one host to all the hosts in the network</a:t>
            </a:r>
          </a:p>
          <a:p>
            <a:endParaRPr lang="en-US" sz="2400" dirty="0" smtClean="0"/>
          </a:p>
          <a:p>
            <a:r>
              <a:rPr lang="en-US" sz="2400" b="1" dirty="0" smtClean="0"/>
              <a:t>Multicast</a:t>
            </a:r>
            <a:r>
              <a:rPr lang="en-US" sz="2400" dirty="0" smtClean="0"/>
              <a:t> – the process of sending a packet from one host to a selected group of hosts</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043" y="1339005"/>
            <a:ext cx="5641358" cy="5014541"/>
          </a:xfrm>
          <a:prstGeom prst="rect">
            <a:avLst/>
          </a:prstGeom>
        </p:spPr>
      </p:pic>
    </p:spTree>
    <p:extLst>
      <p:ext uri="{BB962C8B-B14F-4D97-AF65-F5344CB8AC3E}">
        <p14:creationId xmlns:p14="http://schemas.microsoft.com/office/powerpoint/2010/main" val="16899858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1977" y="515155"/>
            <a:ext cx="10344162" cy="3785652"/>
          </a:xfrm>
          <a:prstGeom prst="rect">
            <a:avLst/>
          </a:prstGeom>
          <a:noFill/>
        </p:spPr>
        <p:txBody>
          <a:bodyPr wrap="square" rtlCol="0">
            <a:spAutoFit/>
          </a:bodyPr>
          <a:lstStyle/>
          <a:p>
            <a:r>
              <a:rPr lang="en-US" sz="2400" b="1" dirty="0" smtClean="0">
                <a:solidFill>
                  <a:schemeClr val="accent1"/>
                </a:solidFill>
              </a:rPr>
              <a:t>Ipv4 address classes</a:t>
            </a:r>
          </a:p>
          <a:p>
            <a:r>
              <a:rPr lang="en-US" sz="2400" b="1" dirty="0">
                <a:solidFill>
                  <a:schemeClr val="accent1"/>
                </a:solidFill>
              </a:rPr>
              <a:t> </a:t>
            </a:r>
            <a:r>
              <a:rPr lang="en-US" sz="2400" b="1" dirty="0" smtClean="0">
                <a:solidFill>
                  <a:schemeClr val="accent1"/>
                </a:solidFill>
              </a:rPr>
              <a:t>       </a:t>
            </a:r>
            <a:r>
              <a:rPr lang="en-US" sz="2400" dirty="0" smtClean="0"/>
              <a:t>There are 5  address  class in ipv4 </a:t>
            </a:r>
          </a:p>
          <a:p>
            <a:r>
              <a:rPr lang="en-US" sz="2400" b="1" dirty="0" smtClean="0">
                <a:solidFill>
                  <a:schemeClr val="accent1"/>
                </a:solidFill>
              </a:rPr>
              <a:t>Class A </a:t>
            </a:r>
          </a:p>
          <a:p>
            <a:pPr marL="342900" indent="-342900">
              <a:buFont typeface="Arial" panose="020B0604020202020204" pitchFamily="34" charset="0"/>
              <a:buChar char="•"/>
            </a:pPr>
            <a:r>
              <a:rPr lang="en-US" sz="2400" b="1" dirty="0" smtClean="0">
                <a:solidFill>
                  <a:schemeClr val="accent1"/>
                </a:solidFill>
              </a:rPr>
              <a:t> </a:t>
            </a:r>
            <a:r>
              <a:rPr lang="en-US" sz="2400" dirty="0" smtClean="0"/>
              <a:t>class A address uses</a:t>
            </a:r>
            <a:r>
              <a:rPr lang="en-US" sz="2400" b="1" dirty="0" smtClean="0"/>
              <a:t> </a:t>
            </a:r>
            <a:r>
              <a:rPr lang="en-US" sz="2400" dirty="0"/>
              <a:t>8 bits for the network Address and 24 bits for </a:t>
            </a:r>
            <a:r>
              <a:rPr lang="en-US" sz="2400" dirty="0" smtClean="0"/>
              <a:t>host addresses.</a:t>
            </a:r>
          </a:p>
          <a:p>
            <a:pPr marL="342900" indent="-342900">
              <a:buFont typeface="Arial" panose="020B0604020202020204" pitchFamily="34" charset="0"/>
              <a:buChar char="•"/>
            </a:pPr>
            <a:r>
              <a:rPr lang="en-US" sz="2400" dirty="0"/>
              <a:t> </a:t>
            </a:r>
            <a:r>
              <a:rPr lang="en-US" sz="2400" dirty="0" smtClean="0"/>
              <a:t>It as 128 networks and 16 million hosts.</a:t>
            </a:r>
          </a:p>
          <a:p>
            <a:pPr marL="457200" indent="-457200">
              <a:buFont typeface="Arial" panose="020B0604020202020204" pitchFamily="34" charset="0"/>
              <a:buChar char="•"/>
            </a:pPr>
            <a:r>
              <a:rPr lang="en-US" sz="2400" dirty="0"/>
              <a:t>The IP address start from 1.0.0.0 to </a:t>
            </a:r>
            <a:r>
              <a:rPr lang="en-US" sz="2400" dirty="0" smtClean="0"/>
              <a:t>127.255.255.255</a:t>
            </a:r>
            <a:endParaRPr lang="en-US" sz="2400" dirty="0"/>
          </a:p>
          <a:p>
            <a:pPr marL="457200" indent="-457200">
              <a:buFont typeface="Arial" panose="020B0604020202020204" pitchFamily="34" charset="0"/>
              <a:buChar char="•"/>
            </a:pPr>
            <a:r>
              <a:rPr lang="en-US" sz="2400" dirty="0" smtClean="0"/>
              <a:t>Ip address uses first octet for network address and remaining three octets for host addresses</a:t>
            </a:r>
          </a:p>
          <a:p>
            <a:pPr marL="457200" indent="-457200">
              <a:buFont typeface="Arial" panose="020B0604020202020204" pitchFamily="34" charset="0"/>
              <a:buChar char="•"/>
            </a:pPr>
            <a:r>
              <a:rPr lang="en-US" sz="2400" dirty="0" smtClean="0"/>
              <a:t>Default subnet mask is 255.0.0.0</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077" y="4148046"/>
            <a:ext cx="9350062" cy="2709954"/>
          </a:xfrm>
          <a:prstGeom prst="rect">
            <a:avLst/>
          </a:prstGeom>
        </p:spPr>
      </p:pic>
    </p:spTree>
    <p:extLst>
      <p:ext uri="{BB962C8B-B14F-4D97-AF65-F5344CB8AC3E}">
        <p14:creationId xmlns:p14="http://schemas.microsoft.com/office/powerpoint/2010/main" val="26018752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794" y="528034"/>
            <a:ext cx="10728101" cy="3416320"/>
          </a:xfrm>
          <a:prstGeom prst="rect">
            <a:avLst/>
          </a:prstGeom>
          <a:noFill/>
        </p:spPr>
        <p:txBody>
          <a:bodyPr wrap="square" rtlCol="0">
            <a:spAutoFit/>
          </a:bodyPr>
          <a:lstStyle/>
          <a:p>
            <a:r>
              <a:rPr lang="en-US" sz="2400" b="1" dirty="0" smtClean="0">
                <a:solidFill>
                  <a:schemeClr val="accent1"/>
                </a:solidFill>
              </a:rPr>
              <a:t>Class B</a:t>
            </a:r>
          </a:p>
          <a:p>
            <a:pPr marL="342900" indent="-342900">
              <a:buFont typeface="Arial" panose="020B0604020202020204" pitchFamily="34" charset="0"/>
              <a:buChar char="•"/>
            </a:pPr>
            <a:r>
              <a:rPr lang="en-US" sz="2400" b="1" dirty="0">
                <a:solidFill>
                  <a:schemeClr val="accent1"/>
                </a:solidFill>
              </a:rPr>
              <a:t> </a:t>
            </a:r>
            <a:r>
              <a:rPr lang="en-US" sz="2400" dirty="0"/>
              <a:t>class B</a:t>
            </a:r>
            <a:r>
              <a:rPr lang="en-US" sz="2400" dirty="0" smtClean="0"/>
              <a:t> </a:t>
            </a:r>
            <a:r>
              <a:rPr lang="en-US" sz="2400" dirty="0"/>
              <a:t>address uses</a:t>
            </a:r>
            <a:r>
              <a:rPr lang="en-US" sz="2400" b="1" dirty="0"/>
              <a:t> </a:t>
            </a:r>
            <a:r>
              <a:rPr lang="en-US" sz="2400" dirty="0" smtClean="0"/>
              <a:t>16 </a:t>
            </a:r>
            <a:r>
              <a:rPr lang="en-US" sz="2400" dirty="0"/>
              <a:t>bits for the network Address and </a:t>
            </a:r>
            <a:r>
              <a:rPr lang="en-US" sz="2400" dirty="0" smtClean="0"/>
              <a:t>16 </a:t>
            </a:r>
            <a:r>
              <a:rPr lang="en-US" sz="2400" dirty="0"/>
              <a:t>bits for host addresses.</a:t>
            </a:r>
          </a:p>
          <a:p>
            <a:pPr marL="342900" indent="-342900">
              <a:buFont typeface="Arial" panose="020B0604020202020204" pitchFamily="34" charset="0"/>
              <a:buChar char="•"/>
            </a:pPr>
            <a:r>
              <a:rPr lang="en-US" sz="2400" dirty="0"/>
              <a:t> It as 16,382</a:t>
            </a:r>
            <a:r>
              <a:rPr lang="en-US" sz="2400" dirty="0" smtClean="0"/>
              <a:t> </a:t>
            </a:r>
            <a:r>
              <a:rPr lang="en-US" sz="2400" dirty="0"/>
              <a:t>networks and </a:t>
            </a:r>
            <a:r>
              <a:rPr lang="en-US" sz="2400" dirty="0" smtClean="0"/>
              <a:t>65,534 hosts</a:t>
            </a:r>
            <a:r>
              <a:rPr lang="en-US" sz="2400" dirty="0"/>
              <a:t>.</a:t>
            </a:r>
          </a:p>
          <a:p>
            <a:pPr marL="457200" indent="-457200">
              <a:buFont typeface="Arial" panose="020B0604020202020204" pitchFamily="34" charset="0"/>
              <a:buChar char="•"/>
            </a:pPr>
            <a:r>
              <a:rPr lang="en-US" sz="2400" dirty="0"/>
              <a:t>The IP address start from </a:t>
            </a:r>
            <a:r>
              <a:rPr lang="en-US" sz="2400" dirty="0" smtClean="0"/>
              <a:t>128.0.0.0 </a:t>
            </a:r>
            <a:r>
              <a:rPr lang="en-US" sz="2400" dirty="0"/>
              <a:t>to </a:t>
            </a:r>
            <a:r>
              <a:rPr lang="en-US" sz="2400" dirty="0" smtClean="0"/>
              <a:t>191.255.255.255</a:t>
            </a:r>
            <a:endParaRPr lang="en-US" sz="2400" dirty="0"/>
          </a:p>
          <a:p>
            <a:pPr marL="457200" indent="-457200">
              <a:buFont typeface="Arial" panose="020B0604020202020204" pitchFamily="34" charset="0"/>
              <a:buChar char="•"/>
            </a:pPr>
            <a:r>
              <a:rPr lang="en-US" sz="2400" dirty="0"/>
              <a:t>Ip address uses first </a:t>
            </a:r>
            <a:r>
              <a:rPr lang="en-US" sz="2400" dirty="0" smtClean="0"/>
              <a:t>two octet </a:t>
            </a:r>
            <a:r>
              <a:rPr lang="en-US" sz="2400" dirty="0"/>
              <a:t>for network address and remaining </a:t>
            </a:r>
            <a:r>
              <a:rPr lang="en-US" sz="2400" dirty="0" smtClean="0"/>
              <a:t>two </a:t>
            </a:r>
            <a:r>
              <a:rPr lang="en-US" sz="2400" dirty="0"/>
              <a:t>octets for host addresses</a:t>
            </a:r>
          </a:p>
          <a:p>
            <a:pPr marL="457200" indent="-457200">
              <a:buFont typeface="Arial" panose="020B0604020202020204" pitchFamily="34" charset="0"/>
              <a:buChar char="•"/>
            </a:pPr>
            <a:r>
              <a:rPr lang="en-US" sz="2400" dirty="0"/>
              <a:t>Default subnet mask is </a:t>
            </a:r>
            <a:r>
              <a:rPr lang="en-US" sz="2400" dirty="0" smtClean="0"/>
              <a:t>255.255.0.0</a:t>
            </a:r>
            <a:endParaRPr lang="en-US" sz="2400" dirty="0"/>
          </a:p>
          <a:p>
            <a:endParaRPr lang="en-US" sz="2400" b="1"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644" y="3781097"/>
            <a:ext cx="8851240" cy="3076903"/>
          </a:xfrm>
          <a:prstGeom prst="rect">
            <a:avLst/>
          </a:prstGeom>
        </p:spPr>
      </p:pic>
    </p:spTree>
    <p:extLst>
      <p:ext uri="{BB962C8B-B14F-4D97-AF65-F5344CB8AC3E}">
        <p14:creationId xmlns:p14="http://schemas.microsoft.com/office/powerpoint/2010/main" val="2693190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6676" y="708338"/>
            <a:ext cx="8783391" cy="3416320"/>
          </a:xfrm>
          <a:prstGeom prst="rect">
            <a:avLst/>
          </a:prstGeom>
          <a:noFill/>
        </p:spPr>
        <p:txBody>
          <a:bodyPr wrap="square" rtlCol="0">
            <a:spAutoFit/>
          </a:bodyPr>
          <a:lstStyle/>
          <a:p>
            <a:r>
              <a:rPr lang="en-US" sz="2400" b="1" dirty="0" smtClean="0">
                <a:solidFill>
                  <a:schemeClr val="accent1"/>
                </a:solidFill>
              </a:rPr>
              <a:t>Class </a:t>
            </a:r>
            <a:r>
              <a:rPr lang="en-US" sz="2400" b="1" dirty="0">
                <a:solidFill>
                  <a:schemeClr val="accent1"/>
                </a:solidFill>
              </a:rPr>
              <a:t>C</a:t>
            </a:r>
            <a:endParaRPr lang="en-US" sz="2400" b="1" dirty="0" smtClean="0">
              <a:solidFill>
                <a:schemeClr val="accent1"/>
              </a:solidFill>
            </a:endParaRPr>
          </a:p>
          <a:p>
            <a:pPr marL="342900" indent="-342900">
              <a:buFont typeface="Arial" panose="020B0604020202020204" pitchFamily="34" charset="0"/>
              <a:buChar char="•"/>
            </a:pPr>
            <a:r>
              <a:rPr lang="en-US" sz="2400" b="1" dirty="0">
                <a:solidFill>
                  <a:schemeClr val="accent1"/>
                </a:solidFill>
              </a:rPr>
              <a:t> </a:t>
            </a:r>
            <a:r>
              <a:rPr lang="en-US" sz="2400" dirty="0"/>
              <a:t>class C</a:t>
            </a:r>
            <a:r>
              <a:rPr lang="en-US" sz="2400" dirty="0" smtClean="0"/>
              <a:t> </a:t>
            </a:r>
            <a:r>
              <a:rPr lang="en-US" sz="2400" dirty="0"/>
              <a:t>address uses</a:t>
            </a:r>
            <a:r>
              <a:rPr lang="en-US" sz="2400" b="1" dirty="0"/>
              <a:t> </a:t>
            </a:r>
            <a:r>
              <a:rPr lang="en-US" sz="2400" dirty="0" smtClean="0"/>
              <a:t>24 bits </a:t>
            </a:r>
            <a:r>
              <a:rPr lang="en-US" sz="2400" dirty="0"/>
              <a:t>for the network Address and 8</a:t>
            </a:r>
            <a:r>
              <a:rPr lang="en-US" sz="2400" dirty="0" smtClean="0"/>
              <a:t> </a:t>
            </a:r>
            <a:r>
              <a:rPr lang="en-US" sz="2400" dirty="0"/>
              <a:t>bits for host addresses.</a:t>
            </a:r>
          </a:p>
          <a:p>
            <a:pPr marL="342900" indent="-342900">
              <a:buFont typeface="Arial" panose="020B0604020202020204" pitchFamily="34" charset="0"/>
              <a:buChar char="•"/>
            </a:pPr>
            <a:r>
              <a:rPr lang="en-US" sz="2400" dirty="0"/>
              <a:t> It as </a:t>
            </a:r>
            <a:r>
              <a:rPr lang="en-US" sz="2400" dirty="0" smtClean="0"/>
              <a:t>2 million </a:t>
            </a:r>
            <a:r>
              <a:rPr lang="en-US" sz="2400" dirty="0"/>
              <a:t>networks and </a:t>
            </a:r>
            <a:r>
              <a:rPr lang="en-US" sz="2400" dirty="0" smtClean="0"/>
              <a:t>254 </a:t>
            </a:r>
            <a:r>
              <a:rPr lang="en-US" sz="2400" dirty="0"/>
              <a:t>hosts.</a:t>
            </a:r>
          </a:p>
          <a:p>
            <a:pPr marL="457200" indent="-457200">
              <a:buFont typeface="Arial" panose="020B0604020202020204" pitchFamily="34" charset="0"/>
              <a:buChar char="•"/>
            </a:pPr>
            <a:r>
              <a:rPr lang="en-US" sz="2400" dirty="0"/>
              <a:t>The IP address start from </a:t>
            </a:r>
            <a:r>
              <a:rPr lang="en-US" sz="2400" dirty="0" smtClean="0"/>
              <a:t>192.0.0.0 </a:t>
            </a:r>
            <a:r>
              <a:rPr lang="en-US" sz="2400" dirty="0"/>
              <a:t>to </a:t>
            </a:r>
            <a:r>
              <a:rPr lang="en-US" sz="2400" dirty="0" smtClean="0"/>
              <a:t>223.255.255.255</a:t>
            </a:r>
            <a:endParaRPr lang="en-US" sz="2400" dirty="0"/>
          </a:p>
          <a:p>
            <a:pPr marL="457200" indent="-457200">
              <a:buFont typeface="Arial" panose="020B0604020202020204" pitchFamily="34" charset="0"/>
              <a:buChar char="•"/>
            </a:pPr>
            <a:r>
              <a:rPr lang="en-US" sz="2400" dirty="0" smtClean="0"/>
              <a:t>IP </a:t>
            </a:r>
            <a:r>
              <a:rPr lang="en-US" sz="2400" dirty="0"/>
              <a:t>address uses first </a:t>
            </a:r>
            <a:r>
              <a:rPr lang="en-US" sz="2400" dirty="0" smtClean="0"/>
              <a:t>three octets </a:t>
            </a:r>
            <a:r>
              <a:rPr lang="en-US" sz="2400" dirty="0"/>
              <a:t>for network address and </a:t>
            </a:r>
            <a:r>
              <a:rPr lang="en-US" sz="2400" dirty="0" smtClean="0"/>
              <a:t>last octet </a:t>
            </a:r>
            <a:r>
              <a:rPr lang="en-US" sz="2400" dirty="0"/>
              <a:t>for host addresses</a:t>
            </a:r>
          </a:p>
          <a:p>
            <a:pPr marL="457200" indent="-457200">
              <a:buFont typeface="Arial" panose="020B0604020202020204" pitchFamily="34" charset="0"/>
              <a:buChar char="•"/>
            </a:pPr>
            <a:r>
              <a:rPr lang="en-US" sz="2400" dirty="0"/>
              <a:t>Default subnet mask is </a:t>
            </a:r>
            <a:r>
              <a:rPr lang="en-US" sz="2400" dirty="0" smtClean="0"/>
              <a:t>255.255.255.0</a:t>
            </a:r>
            <a:endParaRPr lang="en-US" sz="2400" dirty="0"/>
          </a:p>
          <a:p>
            <a:endParaRPr lang="en-US"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845"/>
          <a:stretch/>
        </p:blipFill>
        <p:spPr>
          <a:xfrm>
            <a:off x="2504661" y="4882886"/>
            <a:ext cx="9011480" cy="1975114"/>
          </a:xfrm>
          <a:prstGeom prst="rect">
            <a:avLst/>
          </a:prstGeom>
        </p:spPr>
      </p:pic>
    </p:spTree>
    <p:extLst>
      <p:ext uri="{BB962C8B-B14F-4D97-AF65-F5344CB8AC3E}">
        <p14:creationId xmlns:p14="http://schemas.microsoft.com/office/powerpoint/2010/main" val="13168077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4785" y="262900"/>
            <a:ext cx="9556123" cy="2492990"/>
          </a:xfrm>
          <a:prstGeom prst="rect">
            <a:avLst/>
          </a:prstGeom>
          <a:noFill/>
        </p:spPr>
        <p:txBody>
          <a:bodyPr wrap="square" rtlCol="0">
            <a:spAutoFit/>
          </a:bodyPr>
          <a:lstStyle/>
          <a:p>
            <a:r>
              <a:rPr lang="en-US" sz="2400" b="1" dirty="0" smtClean="0">
                <a:solidFill>
                  <a:schemeClr val="accent1"/>
                </a:solidFill>
              </a:rPr>
              <a:t>Class D</a:t>
            </a:r>
            <a:endParaRPr lang="en-US" sz="2400" dirty="0" smtClean="0"/>
          </a:p>
          <a:p>
            <a:pPr marL="342900" indent="-342900">
              <a:buFont typeface="Wingdings" panose="05000000000000000000" pitchFamily="2" charset="2"/>
              <a:buChar char="§"/>
            </a:pPr>
            <a:r>
              <a:rPr lang="en-US" sz="2200" dirty="0" smtClean="0"/>
              <a:t>  The class D address class was created to enable mulcasting in an IP address.</a:t>
            </a:r>
          </a:p>
          <a:p>
            <a:pPr marL="342900" indent="-342900" algn="just">
              <a:buFont typeface="Wingdings" panose="05000000000000000000" pitchFamily="2" charset="2"/>
              <a:buChar char="§"/>
            </a:pPr>
            <a:r>
              <a:rPr lang="en-US" sz="2200" dirty="0" smtClean="0"/>
              <a:t>A mulcasting address is a unique network address that directs packets with that destination address to predefined groups of IP addresses.</a:t>
            </a:r>
          </a:p>
          <a:p>
            <a:pPr marL="342900" indent="-342900">
              <a:buFont typeface="Wingdings" panose="05000000000000000000" pitchFamily="2" charset="2"/>
              <a:buChar char="§"/>
            </a:pPr>
            <a:r>
              <a:rPr lang="en-US" sz="2200" dirty="0" smtClean="0"/>
              <a:t>Therefore , a single station can simultaneously transmit a single stream of data to multiple recipients.</a:t>
            </a:r>
          </a:p>
          <a:p>
            <a:pPr marL="342900" indent="-342900">
              <a:buFont typeface="Wingdings" panose="05000000000000000000" pitchFamily="2" charset="2"/>
              <a:buChar char="§"/>
            </a:pPr>
            <a:r>
              <a:rPr lang="en-US" sz="2200" dirty="0" smtClean="0"/>
              <a:t>Range 224-239</a:t>
            </a:r>
          </a:p>
        </p:txBody>
      </p:sp>
      <p:sp>
        <p:nvSpPr>
          <p:cNvPr id="3" name="Rectangle 2"/>
          <p:cNvSpPr/>
          <p:nvPr/>
        </p:nvSpPr>
        <p:spPr>
          <a:xfrm>
            <a:off x="1622738" y="3013656"/>
            <a:ext cx="1300766" cy="34773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1110</a:t>
            </a:r>
            <a:endParaRPr lang="en-US" dirty="0"/>
          </a:p>
        </p:txBody>
      </p:sp>
      <p:sp>
        <p:nvSpPr>
          <p:cNvPr id="4" name="Rectangle 3"/>
          <p:cNvSpPr/>
          <p:nvPr/>
        </p:nvSpPr>
        <p:spPr>
          <a:xfrm>
            <a:off x="2923504" y="3013656"/>
            <a:ext cx="1300766" cy="347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224270" y="3013656"/>
            <a:ext cx="1416676" cy="347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40946" y="3013656"/>
            <a:ext cx="1493950" cy="347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56067" y="3820702"/>
            <a:ext cx="1042273" cy="461665"/>
          </a:xfrm>
          <a:prstGeom prst="rect">
            <a:avLst/>
          </a:prstGeom>
          <a:noFill/>
        </p:spPr>
        <p:txBody>
          <a:bodyPr wrap="none" rtlCol="0">
            <a:spAutoFit/>
          </a:bodyPr>
          <a:lstStyle/>
          <a:p>
            <a:r>
              <a:rPr lang="en-US" sz="2400" b="1" dirty="0" smtClean="0">
                <a:solidFill>
                  <a:schemeClr val="accent1"/>
                </a:solidFill>
              </a:rPr>
              <a:t>Class E</a:t>
            </a:r>
            <a:endParaRPr lang="en-US" sz="2400" b="1" dirty="0">
              <a:solidFill>
                <a:schemeClr val="accent1"/>
              </a:solidFill>
            </a:endParaRPr>
          </a:p>
        </p:txBody>
      </p:sp>
      <p:cxnSp>
        <p:nvCxnSpPr>
          <p:cNvPr id="10" name="Straight Arrow Connector 9"/>
          <p:cNvCxnSpPr/>
          <p:nvPr/>
        </p:nvCxnSpPr>
        <p:spPr>
          <a:xfrm flipH="1" flipV="1">
            <a:off x="2923504" y="3670479"/>
            <a:ext cx="1300766"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640946" y="3670479"/>
            <a:ext cx="149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75829" y="3498692"/>
            <a:ext cx="1365117" cy="369332"/>
          </a:xfrm>
          <a:prstGeom prst="rect">
            <a:avLst/>
          </a:prstGeom>
          <a:noFill/>
        </p:spPr>
        <p:txBody>
          <a:bodyPr wrap="none" rtlCol="0">
            <a:spAutoFit/>
          </a:bodyPr>
          <a:lstStyle/>
          <a:p>
            <a:r>
              <a:rPr lang="en-US" dirty="0" smtClean="0"/>
              <a:t>Host portion</a:t>
            </a:r>
            <a:endParaRPr lang="en-US" dirty="0"/>
          </a:p>
        </p:txBody>
      </p:sp>
      <p:sp>
        <p:nvSpPr>
          <p:cNvPr id="15" name="TextBox 14"/>
          <p:cNvSpPr txBox="1"/>
          <p:nvPr/>
        </p:nvSpPr>
        <p:spPr>
          <a:xfrm>
            <a:off x="1056067" y="4471511"/>
            <a:ext cx="7829644" cy="769441"/>
          </a:xfrm>
          <a:prstGeom prst="rect">
            <a:avLst/>
          </a:prstGeom>
          <a:noFill/>
        </p:spPr>
        <p:txBody>
          <a:bodyPr wrap="none" rtlCol="0">
            <a:spAutoFit/>
          </a:bodyPr>
          <a:lstStyle/>
          <a:p>
            <a:pPr marL="342900" indent="-342900">
              <a:buFont typeface="Wingdings" panose="05000000000000000000" pitchFamily="2" charset="2"/>
              <a:buChar char="§"/>
            </a:pPr>
            <a:r>
              <a:rPr lang="en-US" sz="2200" dirty="0" smtClean="0"/>
              <a:t>These class address is used for only Research and Development.</a:t>
            </a:r>
          </a:p>
          <a:p>
            <a:pPr marL="342900" indent="-342900">
              <a:buFont typeface="Wingdings" panose="05000000000000000000" pitchFamily="2" charset="2"/>
              <a:buChar char="§"/>
            </a:pPr>
            <a:r>
              <a:rPr lang="en-US" sz="2200" dirty="0" smtClean="0"/>
              <a:t>Range 240-255</a:t>
            </a:r>
            <a:endParaRPr lang="en-US" sz="2200" dirty="0"/>
          </a:p>
        </p:txBody>
      </p:sp>
      <p:sp>
        <p:nvSpPr>
          <p:cNvPr id="16" name="Rectangle 15"/>
          <p:cNvSpPr/>
          <p:nvPr/>
        </p:nvSpPr>
        <p:spPr>
          <a:xfrm>
            <a:off x="1880315" y="5486400"/>
            <a:ext cx="1236372" cy="4250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1111</a:t>
            </a:r>
            <a:endParaRPr lang="en-US" dirty="0"/>
          </a:p>
        </p:txBody>
      </p:sp>
      <p:pic>
        <p:nvPicPr>
          <p:cNvPr id="17" name="Picture 16"/>
          <p:cNvPicPr>
            <a:picLocks noChangeAspect="1"/>
          </p:cNvPicPr>
          <p:nvPr/>
        </p:nvPicPr>
        <p:blipFill>
          <a:blip r:embed="rId2"/>
          <a:stretch>
            <a:fillRect/>
          </a:stretch>
        </p:blipFill>
        <p:spPr>
          <a:xfrm>
            <a:off x="3116687" y="5486400"/>
            <a:ext cx="1249788" cy="438950"/>
          </a:xfrm>
          <a:prstGeom prst="rect">
            <a:avLst/>
          </a:prstGeom>
        </p:spPr>
      </p:pic>
      <p:pic>
        <p:nvPicPr>
          <p:cNvPr id="18" name="Picture 17"/>
          <p:cNvPicPr>
            <a:picLocks noChangeAspect="1"/>
          </p:cNvPicPr>
          <p:nvPr/>
        </p:nvPicPr>
        <p:blipFill>
          <a:blip r:embed="rId2"/>
          <a:stretch>
            <a:fillRect/>
          </a:stretch>
        </p:blipFill>
        <p:spPr>
          <a:xfrm>
            <a:off x="4366475" y="5486400"/>
            <a:ext cx="1249788" cy="438950"/>
          </a:xfrm>
          <a:prstGeom prst="rect">
            <a:avLst/>
          </a:prstGeom>
        </p:spPr>
      </p:pic>
      <p:pic>
        <p:nvPicPr>
          <p:cNvPr id="19" name="Picture 18"/>
          <p:cNvPicPr>
            <a:picLocks noChangeAspect="1"/>
          </p:cNvPicPr>
          <p:nvPr/>
        </p:nvPicPr>
        <p:blipFill>
          <a:blip r:embed="rId2"/>
          <a:stretch>
            <a:fillRect/>
          </a:stretch>
        </p:blipFill>
        <p:spPr>
          <a:xfrm>
            <a:off x="5602847" y="5486400"/>
            <a:ext cx="1249788" cy="438950"/>
          </a:xfrm>
          <a:prstGeom prst="rect">
            <a:avLst/>
          </a:prstGeom>
        </p:spPr>
      </p:pic>
      <p:cxnSp>
        <p:nvCxnSpPr>
          <p:cNvPr id="21" name="Straight Arrow Connector 20"/>
          <p:cNvCxnSpPr/>
          <p:nvPr/>
        </p:nvCxnSpPr>
        <p:spPr>
          <a:xfrm>
            <a:off x="5640946" y="6143223"/>
            <a:ext cx="1211689" cy="2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116687" y="6168980"/>
            <a:ext cx="1249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6475" y="5971435"/>
            <a:ext cx="1365117" cy="369332"/>
          </a:xfrm>
          <a:prstGeom prst="rect">
            <a:avLst/>
          </a:prstGeom>
          <a:noFill/>
        </p:spPr>
        <p:txBody>
          <a:bodyPr wrap="none" rtlCol="0">
            <a:spAutoFit/>
          </a:bodyPr>
          <a:lstStyle/>
          <a:p>
            <a:r>
              <a:rPr lang="en-US" dirty="0" smtClean="0"/>
              <a:t>Host portion</a:t>
            </a:r>
            <a:endParaRPr lang="en-US" dirty="0"/>
          </a:p>
        </p:txBody>
      </p:sp>
    </p:spTree>
    <p:extLst>
      <p:ext uri="{BB962C8B-B14F-4D97-AF65-F5344CB8AC3E}">
        <p14:creationId xmlns:p14="http://schemas.microsoft.com/office/powerpoint/2010/main" val="36520285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287" y="169293"/>
            <a:ext cx="2835965" cy="1908215"/>
          </a:xfrm>
          <a:prstGeom prst="rect">
            <a:avLst/>
          </a:prstGeom>
        </p:spPr>
        <p:txBody>
          <a:bodyPr wrap="square">
            <a:spAutoFit/>
          </a:bodyPr>
          <a:lstStyle/>
          <a:p>
            <a:r>
              <a:rPr lang="en-US" sz="2400" b="1" dirty="0">
                <a:solidFill>
                  <a:srgbClr val="0070C1"/>
                </a:solidFill>
                <a:latin typeface="Times New Roman" panose="02020603050405020304" pitchFamily="18" charset="0"/>
              </a:rPr>
              <a:t>The IP address can be classify into two classes</a:t>
            </a:r>
            <a:r>
              <a:rPr lang="en-US" sz="2400" b="1" dirty="0" smtClean="0">
                <a:solidFill>
                  <a:srgbClr val="0070C1"/>
                </a:solidFill>
                <a:latin typeface="Times New Roman" panose="02020603050405020304" pitchFamily="18" charset="0"/>
              </a:rPr>
              <a:t>:</a:t>
            </a:r>
          </a:p>
          <a:p>
            <a:endParaRPr lang="en-US" sz="2400" b="1" dirty="0">
              <a:solidFill>
                <a:srgbClr val="0070C1"/>
              </a:solidFill>
              <a:latin typeface="Times New Roman" panose="02020603050405020304" pitchFamily="18" charset="0"/>
            </a:endParaRPr>
          </a:p>
          <a:p>
            <a:endParaRPr lang="en-US" sz="2200" dirty="0"/>
          </a:p>
        </p:txBody>
      </p:sp>
      <p:pic>
        <p:nvPicPr>
          <p:cNvPr id="3" name="Picture 2"/>
          <p:cNvPicPr>
            <a:picLocks noChangeAspect="1"/>
          </p:cNvPicPr>
          <p:nvPr/>
        </p:nvPicPr>
        <p:blipFill>
          <a:blip r:embed="rId2"/>
          <a:stretch>
            <a:fillRect/>
          </a:stretch>
        </p:blipFill>
        <p:spPr>
          <a:xfrm>
            <a:off x="2143118" y="4281284"/>
            <a:ext cx="9483144" cy="2001204"/>
          </a:xfrm>
          <a:prstGeom prst="rect">
            <a:avLst/>
          </a:prstGeom>
          <a:ln>
            <a:solidFill>
              <a:schemeClr val="tx1">
                <a:lumMod val="65000"/>
                <a:lumOff val="35000"/>
              </a:schemeClr>
            </a:solidFill>
          </a:ln>
        </p:spPr>
      </p:pic>
      <p:graphicFrame>
        <p:nvGraphicFramePr>
          <p:cNvPr id="4" name="Table 3"/>
          <p:cNvGraphicFramePr>
            <a:graphicFrameLocks noGrp="1"/>
          </p:cNvGraphicFramePr>
          <p:nvPr>
            <p:extLst>
              <p:ext uri="{D42A27DB-BD31-4B8C-83A1-F6EECF244321}">
                <p14:modId xmlns:p14="http://schemas.microsoft.com/office/powerpoint/2010/main" val="3891635806"/>
              </p:ext>
            </p:extLst>
          </p:nvPr>
        </p:nvGraphicFramePr>
        <p:xfrm>
          <a:off x="4064000" y="61769"/>
          <a:ext cx="8128000" cy="384048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rPr>
                        <a:t>Public address: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rPr>
                        <a:t>Private Address:</a:t>
                      </a:r>
                    </a:p>
                  </a:txBody>
                  <a:tcPr/>
                </a:tc>
              </a:tr>
              <a:tr h="370840">
                <a:tc>
                  <a:txBody>
                    <a:bodyPr/>
                    <a:lstStyle/>
                    <a:p>
                      <a:r>
                        <a:rPr lang="en-US" sz="1800" dirty="0" smtClean="0">
                          <a:solidFill>
                            <a:srgbClr val="000000"/>
                          </a:solidFill>
                        </a:rPr>
                        <a:t>This address considered as any valid address assigned to any user, and the organization who is responsible for registering IP ranges called Internet Service Providers (ISPs), and this address will be unique.</a:t>
                      </a:r>
                    </a:p>
                    <a:p>
                      <a:endParaRPr lang="en-US" dirty="0"/>
                    </a:p>
                  </a:txBody>
                  <a:tcPr/>
                </a:tc>
                <a:tc>
                  <a:txBody>
                    <a:bodyPr/>
                    <a:lstStyle/>
                    <a:p>
                      <a:pPr marL="342900" indent="-342900">
                        <a:buFont typeface="Wingdings" panose="05000000000000000000" pitchFamily="2" charset="2"/>
                        <a:buChar char="Ø"/>
                      </a:pPr>
                      <a:r>
                        <a:rPr lang="en-US" sz="1800" dirty="0" smtClean="0">
                          <a:solidFill>
                            <a:srgbClr val="000000"/>
                          </a:solidFill>
                        </a:rPr>
                        <a:t>Any number or address assigned to a device on a private TCP/IP Local Area Network that is accessible only within the Local Area Network.</a:t>
                      </a:r>
                    </a:p>
                    <a:p>
                      <a:pPr marL="342900" indent="-342900">
                        <a:buFont typeface="Wingdings" panose="05000000000000000000" pitchFamily="2" charset="2"/>
                        <a:buChar char="Ø"/>
                      </a:pPr>
                      <a:r>
                        <a:rPr lang="en-US" sz="1800" dirty="0" smtClean="0"/>
                        <a:t>RFC1918 designates three ranges of IP addresses as private:</a:t>
                      </a:r>
                    </a:p>
                    <a:p>
                      <a:pPr marL="800100" lvl="1" indent="-342900">
                        <a:buFont typeface="Arial" panose="020B0604020202020204" pitchFamily="34" charset="0"/>
                        <a:buChar char="•"/>
                      </a:pPr>
                      <a:r>
                        <a:rPr lang="en-US" sz="1800" b="1" dirty="0" smtClean="0"/>
                        <a:t>10.0.0.0 through 10.255.255.255</a:t>
                      </a:r>
                    </a:p>
                    <a:p>
                      <a:pPr marL="800100" lvl="1" indent="-342900">
                        <a:buFont typeface="Arial" panose="020B0604020202020204" pitchFamily="34" charset="0"/>
                        <a:buChar char="•"/>
                      </a:pPr>
                      <a:r>
                        <a:rPr lang="en-US" sz="1800" b="1" dirty="0" smtClean="0"/>
                        <a:t>172.16.0.0 through 172.31.255.255</a:t>
                      </a:r>
                    </a:p>
                    <a:p>
                      <a:pPr marL="800100" lvl="1" indent="-342900">
                        <a:buFont typeface="Arial" panose="020B0604020202020204" pitchFamily="34" charset="0"/>
                        <a:buChar char="•"/>
                      </a:pPr>
                      <a:r>
                        <a:rPr lang="en-US" sz="1800" b="1" dirty="0" smtClean="0"/>
                        <a:t>192.168.0.0 through 192.168.255.255</a:t>
                      </a:r>
                    </a:p>
                    <a:p>
                      <a:endParaRPr lang="en-US" dirty="0"/>
                    </a:p>
                  </a:txBody>
                  <a:tcPr/>
                </a:tc>
              </a:tr>
            </a:tbl>
          </a:graphicData>
        </a:graphic>
      </p:graphicFrame>
    </p:spTree>
    <p:extLst>
      <p:ext uri="{BB962C8B-B14F-4D97-AF65-F5344CB8AC3E}">
        <p14:creationId xmlns:p14="http://schemas.microsoft.com/office/powerpoint/2010/main" val="374336394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3036" y="643943"/>
            <a:ext cx="8912180" cy="5262979"/>
          </a:xfrm>
          <a:prstGeom prst="rect">
            <a:avLst/>
          </a:prstGeom>
          <a:noFill/>
        </p:spPr>
        <p:txBody>
          <a:bodyPr wrap="square" rtlCol="0">
            <a:spAutoFit/>
          </a:bodyPr>
          <a:lstStyle/>
          <a:p>
            <a:r>
              <a:rPr lang="en-US" sz="2400" b="1" dirty="0" smtClean="0">
                <a:solidFill>
                  <a:schemeClr val="accent1"/>
                </a:solidFill>
              </a:rPr>
              <a:t>Internet Protocol version 6 (ipv6)</a:t>
            </a:r>
          </a:p>
          <a:p>
            <a:endParaRPr lang="en-US" sz="2400" b="1" dirty="0" smtClean="0">
              <a:solidFill>
                <a:schemeClr val="accent1"/>
              </a:solidFill>
            </a:endParaRPr>
          </a:p>
          <a:p>
            <a:r>
              <a:rPr lang="en-US" sz="2400" dirty="0"/>
              <a:t>Maintains good features of IPv4, discards bad ones.</a:t>
            </a:r>
          </a:p>
          <a:p>
            <a:r>
              <a:rPr lang="en-US" sz="2400" dirty="0" smtClean="0"/>
              <a:t>      • </a:t>
            </a:r>
            <a:r>
              <a:rPr lang="en-US" sz="2400" dirty="0"/>
              <a:t>Not compatible with IPv4</a:t>
            </a:r>
          </a:p>
          <a:p>
            <a:r>
              <a:rPr lang="en-US" sz="2400" dirty="0" smtClean="0"/>
              <a:t>      • </a:t>
            </a:r>
            <a:r>
              <a:rPr lang="en-US" sz="2400" dirty="0"/>
              <a:t>Compatible with all other Internet protocols including</a:t>
            </a:r>
          </a:p>
          <a:p>
            <a:r>
              <a:rPr lang="fr-FR" sz="2400" dirty="0" smtClean="0"/>
              <a:t>                TCP</a:t>
            </a:r>
            <a:r>
              <a:rPr lang="fr-FR" sz="2400" dirty="0"/>
              <a:t>, UDP, ICMP, DNS, etc.</a:t>
            </a:r>
          </a:p>
          <a:p>
            <a:endParaRPr lang="en-US" sz="2400" dirty="0"/>
          </a:p>
          <a:p>
            <a:r>
              <a:rPr lang="en-US" sz="2400" b="1" dirty="0" smtClean="0">
                <a:solidFill>
                  <a:schemeClr val="accent1"/>
                </a:solidFill>
              </a:rPr>
              <a:t>Main </a:t>
            </a:r>
            <a:r>
              <a:rPr lang="en-US" sz="2400" b="1" dirty="0">
                <a:solidFill>
                  <a:schemeClr val="accent1"/>
                </a:solidFill>
              </a:rPr>
              <a:t>features</a:t>
            </a:r>
            <a:r>
              <a:rPr lang="en-US" sz="2400" b="1" dirty="0" smtClean="0">
                <a:solidFill>
                  <a:schemeClr val="accent1"/>
                </a:solidFill>
              </a:rPr>
              <a:t>:</a:t>
            </a:r>
          </a:p>
          <a:p>
            <a:endParaRPr lang="en-US" sz="2400" b="1" dirty="0">
              <a:solidFill>
                <a:schemeClr val="accent1"/>
              </a:solidFill>
            </a:endParaRPr>
          </a:p>
          <a:p>
            <a:pPr marL="800100" lvl="1" indent="-342900">
              <a:buFont typeface="Wingdings" panose="05000000000000000000" pitchFamily="2" charset="2"/>
              <a:buChar char="Ø"/>
            </a:pPr>
            <a:r>
              <a:rPr lang="en-US" sz="2400" dirty="0" smtClean="0"/>
              <a:t> </a:t>
            </a:r>
            <a:r>
              <a:rPr lang="en-US" sz="2400" dirty="0"/>
              <a:t>Long addresses (128 bits) ⇒ supports billions of hosts.</a:t>
            </a:r>
          </a:p>
          <a:p>
            <a:pPr marL="800100" lvl="1" indent="-342900">
              <a:buFont typeface="Wingdings" panose="05000000000000000000" pitchFamily="2" charset="2"/>
              <a:buChar char="Ø"/>
            </a:pPr>
            <a:r>
              <a:rPr lang="en-US" sz="2400" dirty="0" smtClean="0"/>
              <a:t> </a:t>
            </a:r>
            <a:r>
              <a:rPr lang="en-US" sz="2400" dirty="0"/>
              <a:t>Simplified, fixed size header ⇒ routers can process packets faster.</a:t>
            </a:r>
          </a:p>
          <a:p>
            <a:pPr marL="800100" lvl="1" indent="-342900">
              <a:buFont typeface="Wingdings" panose="05000000000000000000" pitchFamily="2" charset="2"/>
              <a:buChar char="Ø"/>
            </a:pPr>
            <a:r>
              <a:rPr lang="en-US" sz="2400" dirty="0" smtClean="0"/>
              <a:t> </a:t>
            </a:r>
            <a:r>
              <a:rPr lang="en-US" sz="2400" dirty="0"/>
              <a:t>Support for authentication and privacy</a:t>
            </a:r>
          </a:p>
          <a:p>
            <a:pPr marL="800100" lvl="1" indent="-342900">
              <a:buFont typeface="Wingdings" panose="05000000000000000000" pitchFamily="2" charset="2"/>
              <a:buChar char="Ø"/>
            </a:pPr>
            <a:r>
              <a:rPr lang="en-US" sz="2400" dirty="0" smtClean="0"/>
              <a:t>Better </a:t>
            </a:r>
            <a:r>
              <a:rPr lang="en-US" sz="2400" dirty="0"/>
              <a:t>support for type of service.</a:t>
            </a:r>
            <a:endParaRPr lang="en-US" sz="2400" b="1" dirty="0">
              <a:solidFill>
                <a:schemeClr val="accent1"/>
              </a:solidFill>
            </a:endParaRPr>
          </a:p>
        </p:txBody>
      </p:sp>
    </p:spTree>
    <p:extLst>
      <p:ext uri="{BB962C8B-B14F-4D97-AF65-F5344CB8AC3E}">
        <p14:creationId xmlns:p14="http://schemas.microsoft.com/office/powerpoint/2010/main" val="136101709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298" y="172278"/>
            <a:ext cx="11742920" cy="6001643"/>
          </a:xfrm>
          <a:prstGeom prst="rect">
            <a:avLst/>
          </a:prstGeom>
        </p:spPr>
        <p:txBody>
          <a:bodyPr wrap="square">
            <a:spAutoFit/>
          </a:bodyPr>
          <a:lstStyle/>
          <a:p>
            <a:r>
              <a:rPr lang="en-US" sz="2400" dirty="0">
                <a:solidFill>
                  <a:schemeClr val="accent1"/>
                </a:solidFill>
              </a:rPr>
              <a:t>Addressing without Subnets</a:t>
            </a:r>
          </a:p>
          <a:p>
            <a:pPr marL="285750" indent="-285750" algn="just">
              <a:buFont typeface="Arial" panose="020B0604020202020204" pitchFamily="34" charset="0"/>
              <a:buChar char="•"/>
            </a:pPr>
            <a:r>
              <a:rPr lang="en-US" sz="2400" dirty="0" smtClean="0">
                <a:solidFill>
                  <a:srgbClr val="000000"/>
                </a:solidFill>
              </a:rPr>
              <a:t>If </a:t>
            </a:r>
            <a:r>
              <a:rPr lang="en-US" sz="2400" dirty="0">
                <a:solidFill>
                  <a:srgbClr val="000000"/>
                </a:solidFill>
              </a:rPr>
              <a:t>we have a class B with a Flat Network, the number of host will be </a:t>
            </a:r>
            <a:r>
              <a:rPr lang="en-US" sz="2400" dirty="0" smtClean="0">
                <a:solidFill>
                  <a:srgbClr val="000000"/>
                </a:solidFill>
              </a:rPr>
              <a:t>more than </a:t>
            </a:r>
            <a:r>
              <a:rPr lang="en-US" sz="2400" dirty="0">
                <a:solidFill>
                  <a:srgbClr val="000000"/>
                </a:solidFill>
              </a:rPr>
              <a:t>216=65536 </a:t>
            </a:r>
            <a:r>
              <a:rPr lang="en-US" sz="2400" dirty="0" smtClean="0">
                <a:solidFill>
                  <a:srgbClr val="000000"/>
                </a:solidFill>
              </a:rPr>
              <a:t>hosts, So </a:t>
            </a:r>
            <a:r>
              <a:rPr lang="en-US" sz="2400" dirty="0">
                <a:solidFill>
                  <a:srgbClr val="000000"/>
                </a:solidFill>
              </a:rPr>
              <a:t>the problem is here, that managing this network with this number of </a:t>
            </a:r>
            <a:r>
              <a:rPr lang="en-US" sz="2400" dirty="0" smtClean="0">
                <a:solidFill>
                  <a:srgbClr val="000000"/>
                </a:solidFill>
              </a:rPr>
              <a:t>host is </a:t>
            </a:r>
            <a:r>
              <a:rPr lang="en-US" sz="2400" dirty="0">
                <a:solidFill>
                  <a:srgbClr val="000000"/>
                </a:solidFill>
              </a:rPr>
              <a:t>too </a:t>
            </a:r>
            <a:r>
              <a:rPr lang="en-US" sz="2400" dirty="0" smtClean="0">
                <a:solidFill>
                  <a:srgbClr val="000000"/>
                </a:solidFill>
              </a:rPr>
              <a:t>tricky and </a:t>
            </a:r>
            <a:r>
              <a:rPr lang="en-US" sz="2400" dirty="0">
                <a:solidFill>
                  <a:srgbClr val="000000"/>
                </a:solidFill>
              </a:rPr>
              <a:t>the </a:t>
            </a:r>
            <a:r>
              <a:rPr lang="en-US" sz="2400" dirty="0" smtClean="0">
                <a:solidFill>
                  <a:srgbClr val="000000"/>
                </a:solidFill>
              </a:rPr>
              <a:t>problems </a:t>
            </a:r>
            <a:r>
              <a:rPr lang="en-US" sz="2400" dirty="0">
                <a:solidFill>
                  <a:srgbClr val="000000"/>
                </a:solidFill>
              </a:rPr>
              <a:t>of this network will get down because </a:t>
            </a:r>
            <a:r>
              <a:rPr lang="en-US" sz="2400" dirty="0" smtClean="0">
                <a:solidFill>
                  <a:srgbClr val="000000"/>
                </a:solidFill>
              </a:rPr>
              <a:t>of the </a:t>
            </a:r>
            <a:r>
              <a:rPr lang="en-US" sz="2400" dirty="0">
                <a:solidFill>
                  <a:srgbClr val="000000"/>
                </a:solidFill>
              </a:rPr>
              <a:t>heavy load. In other word, any </a:t>
            </a:r>
            <a:r>
              <a:rPr lang="en-US" sz="2400" dirty="0" smtClean="0">
                <a:solidFill>
                  <a:srgbClr val="000000"/>
                </a:solidFill>
              </a:rPr>
              <a:t>single broadband </a:t>
            </a:r>
            <a:r>
              <a:rPr lang="en-US" sz="2400" dirty="0">
                <a:solidFill>
                  <a:srgbClr val="000000"/>
                </a:solidFill>
              </a:rPr>
              <a:t>can slowdown </a:t>
            </a:r>
            <a:r>
              <a:rPr lang="en-US" sz="2400" dirty="0" smtClean="0">
                <a:solidFill>
                  <a:srgbClr val="000000"/>
                </a:solidFill>
              </a:rPr>
              <a:t>the network.</a:t>
            </a:r>
          </a:p>
          <a:p>
            <a:pPr marL="285750" indent="-285750" algn="just">
              <a:buFont typeface="Arial" panose="020B0604020202020204" pitchFamily="34" charset="0"/>
              <a:buChar char="•"/>
            </a:pPr>
            <a:endParaRPr lang="en-US" sz="2400" dirty="0">
              <a:solidFill>
                <a:srgbClr val="000000"/>
              </a:solidFill>
            </a:endParaRPr>
          </a:p>
          <a:p>
            <a:pPr marL="285750" indent="-285750" algn="just">
              <a:buFont typeface="Arial" panose="020B0604020202020204" pitchFamily="34" charset="0"/>
              <a:buChar char="•"/>
            </a:pPr>
            <a:r>
              <a:rPr lang="en-US" sz="2400" dirty="0" smtClean="0">
                <a:solidFill>
                  <a:srgbClr val="000000"/>
                </a:solidFill>
              </a:rPr>
              <a:t>Therefore</a:t>
            </a:r>
            <a:r>
              <a:rPr lang="en-US" sz="2400" dirty="0">
                <a:solidFill>
                  <a:srgbClr val="000000"/>
                </a:solidFill>
              </a:rPr>
              <a:t>, the solution is the </a:t>
            </a:r>
            <a:r>
              <a:rPr lang="en-US" sz="2400" dirty="0">
                <a:solidFill>
                  <a:srgbClr val="0070C1"/>
                </a:solidFill>
              </a:rPr>
              <a:t>subnetting</a:t>
            </a:r>
            <a:r>
              <a:rPr lang="en-US" sz="2400" dirty="0">
                <a:solidFill>
                  <a:srgbClr val="000000"/>
                </a:solidFill>
              </a:rPr>
              <a:t>. Subnetting means divide </a:t>
            </a:r>
            <a:r>
              <a:rPr lang="en-US" sz="2400" dirty="0" smtClean="0">
                <a:solidFill>
                  <a:srgbClr val="000000"/>
                </a:solidFill>
              </a:rPr>
              <a:t>or separate </a:t>
            </a:r>
            <a:r>
              <a:rPr lang="en-US" sz="2400" dirty="0">
                <a:solidFill>
                  <a:srgbClr val="000000"/>
                </a:solidFill>
              </a:rPr>
              <a:t>the single network into multiple networks that can reduce </a:t>
            </a:r>
            <a:r>
              <a:rPr lang="en-US" sz="2400" dirty="0" smtClean="0">
                <a:solidFill>
                  <a:srgbClr val="000000"/>
                </a:solidFill>
              </a:rPr>
              <a:t>the loading </a:t>
            </a:r>
            <a:r>
              <a:rPr lang="en-US" sz="2400" dirty="0">
                <a:solidFill>
                  <a:srgbClr val="000000"/>
                </a:solidFill>
              </a:rPr>
              <a:t>from one network</a:t>
            </a:r>
            <a:r>
              <a:rPr lang="en-US" sz="2400" dirty="0" smtClean="0">
                <a:solidFill>
                  <a:srgbClr val="000000"/>
                </a:solidFill>
              </a:rPr>
              <a:t>.</a:t>
            </a:r>
          </a:p>
          <a:p>
            <a:pPr marL="285750" indent="-285750" algn="just">
              <a:buFont typeface="Arial" panose="020B0604020202020204" pitchFamily="34" charset="0"/>
              <a:buChar char="•"/>
            </a:pPr>
            <a:endParaRPr lang="en-US" sz="2400" dirty="0" smtClean="0">
              <a:solidFill>
                <a:srgbClr val="000000"/>
              </a:solidFill>
            </a:endParaRPr>
          </a:p>
          <a:p>
            <a:pPr marL="285750" indent="-285750" algn="just">
              <a:buFont typeface="Arial" panose="020B0604020202020204" pitchFamily="34" charset="0"/>
              <a:buChar char="•"/>
            </a:pPr>
            <a:endParaRPr lang="en-US" sz="2400" dirty="0">
              <a:solidFill>
                <a:srgbClr val="000000"/>
              </a:solidFill>
            </a:endParaRPr>
          </a:p>
          <a:p>
            <a:pPr marL="285750" indent="-285750" algn="just">
              <a:buFont typeface="Arial" panose="020B0604020202020204" pitchFamily="34" charset="0"/>
              <a:buChar char="•"/>
            </a:pPr>
            <a:endParaRPr lang="en-US" sz="2400" dirty="0">
              <a:solidFill>
                <a:srgbClr val="000000"/>
              </a:solidFill>
            </a:endParaRPr>
          </a:p>
          <a:p>
            <a:pPr marL="285750" indent="-285750" algn="just">
              <a:buFont typeface="Arial" panose="020B0604020202020204" pitchFamily="34" charset="0"/>
              <a:buChar char="•"/>
            </a:pPr>
            <a:endParaRPr lang="en-US" sz="2400" dirty="0">
              <a:solidFill>
                <a:srgbClr val="000000"/>
              </a:solidFill>
            </a:endParaRPr>
          </a:p>
          <a:p>
            <a:pPr lvl="5"/>
            <a:r>
              <a:rPr lang="en-US" sz="2400" dirty="0" smtClean="0">
                <a:solidFill>
                  <a:srgbClr val="0070C1"/>
                </a:solidFill>
              </a:rPr>
              <a:t>The </a:t>
            </a:r>
            <a:r>
              <a:rPr lang="en-US" sz="2400" dirty="0">
                <a:solidFill>
                  <a:srgbClr val="0070C1"/>
                </a:solidFill>
              </a:rPr>
              <a:t>advantage of using subnetting is:-</a:t>
            </a:r>
          </a:p>
          <a:p>
            <a:pPr lvl="5"/>
            <a:r>
              <a:rPr lang="en-US" sz="2400" dirty="0">
                <a:solidFill>
                  <a:srgbClr val="000000"/>
                </a:solidFill>
              </a:rPr>
              <a:t>1. Reduce the traffic and the increase the performance.</a:t>
            </a:r>
          </a:p>
          <a:p>
            <a:pPr lvl="5"/>
            <a:r>
              <a:rPr lang="en-US" sz="2400" dirty="0">
                <a:solidFill>
                  <a:srgbClr val="000000"/>
                </a:solidFill>
              </a:rPr>
              <a:t>2. The smaller network can easier to manage</a:t>
            </a:r>
            <a:r>
              <a:rPr lang="en-US" sz="2400" dirty="0" smtClean="0">
                <a:solidFill>
                  <a:srgbClr val="000000"/>
                </a:solidFill>
              </a:rPr>
              <a:t>.</a:t>
            </a:r>
          </a:p>
          <a:p>
            <a:endParaRPr lang="en-US"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63293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342" y="995868"/>
            <a:ext cx="9663100" cy="2076480"/>
          </a:xfrm>
          <a:prstGeom prst="rect">
            <a:avLst/>
          </a:prstGeom>
        </p:spPr>
      </p:pic>
      <p:sp>
        <p:nvSpPr>
          <p:cNvPr id="3" name="TextBox 2"/>
          <p:cNvSpPr txBox="1"/>
          <p:nvPr/>
        </p:nvSpPr>
        <p:spPr>
          <a:xfrm>
            <a:off x="284413" y="113146"/>
            <a:ext cx="4062300" cy="523220"/>
          </a:xfrm>
          <a:prstGeom prst="rect">
            <a:avLst/>
          </a:prstGeom>
          <a:noFill/>
        </p:spPr>
        <p:txBody>
          <a:bodyPr wrap="square" rtlCol="0">
            <a:spAutoFit/>
          </a:bodyPr>
          <a:lstStyle/>
          <a:p>
            <a:r>
              <a:rPr lang="en-US" sz="2800" b="1" dirty="0" smtClean="0"/>
              <a:t>Elements of a Network</a:t>
            </a:r>
            <a:endParaRPr lang="en-US" sz="2800" b="1" dirty="0"/>
          </a:p>
        </p:txBody>
      </p:sp>
      <p:sp>
        <p:nvSpPr>
          <p:cNvPr id="4" name="TextBox 3"/>
          <p:cNvSpPr txBox="1"/>
          <p:nvPr/>
        </p:nvSpPr>
        <p:spPr>
          <a:xfrm>
            <a:off x="1155342" y="3072348"/>
            <a:ext cx="10063099" cy="3785652"/>
          </a:xfrm>
          <a:prstGeom prst="rect">
            <a:avLst/>
          </a:prstGeom>
          <a:noFill/>
        </p:spPr>
        <p:txBody>
          <a:bodyPr wrap="square" rtlCol="0">
            <a:spAutoFit/>
          </a:bodyPr>
          <a:lstStyle/>
          <a:p>
            <a:pPr marL="457200" indent="-457200">
              <a:buFont typeface="Wingdings" panose="05000000000000000000" pitchFamily="2" charset="2"/>
              <a:buChar char="Ø"/>
            </a:pPr>
            <a:r>
              <a:rPr lang="en-US" sz="2400" dirty="0" smtClean="0"/>
              <a:t>Traditionally, telephone, radio, television and computer data networks are four separate networks. Each has its own versions of the four basic elements.</a:t>
            </a:r>
          </a:p>
          <a:p>
            <a:pPr marL="457200" indent="-457200">
              <a:buFont typeface="Wingdings" panose="05000000000000000000" pitchFamily="2" charset="2"/>
              <a:buChar char="Ø"/>
            </a:pPr>
            <a:r>
              <a:rPr lang="en-US" sz="2400" dirty="0" smtClean="0"/>
              <a:t>Technology advances has allowed the four networks to be combined together. </a:t>
            </a:r>
          </a:p>
          <a:p>
            <a:pPr marL="1371600" lvl="2" indent="-457200">
              <a:buFont typeface="Wingdings" panose="05000000000000000000" pitchFamily="2" charset="2"/>
              <a:buChar char="§"/>
            </a:pPr>
            <a:r>
              <a:rPr lang="en-US" sz="2400" dirty="0" smtClean="0"/>
              <a:t>This combined network is referred to as a </a:t>
            </a:r>
            <a:r>
              <a:rPr lang="en-US" sz="2400" b="1" dirty="0" smtClean="0"/>
              <a:t>converged network</a:t>
            </a:r>
            <a:r>
              <a:rPr lang="en-US" sz="2400" dirty="0" smtClean="0"/>
              <a:t>. </a:t>
            </a:r>
          </a:p>
          <a:p>
            <a:pPr marL="1371600" lvl="2" indent="-457200">
              <a:buFont typeface="Wingdings" panose="05000000000000000000" pitchFamily="2" charset="2"/>
              <a:buChar char="§"/>
            </a:pPr>
            <a:r>
              <a:rPr lang="en-US" sz="2400" dirty="0" smtClean="0"/>
              <a:t>Voice, video and data can be carried over the same network.</a:t>
            </a:r>
          </a:p>
          <a:p>
            <a:pPr marL="1371600" lvl="2" indent="-457200">
              <a:buFont typeface="Wingdings" panose="05000000000000000000" pitchFamily="2" charset="2"/>
              <a:buChar char="§"/>
            </a:pPr>
            <a:r>
              <a:rPr lang="en-US" sz="2400" dirty="0" smtClean="0"/>
              <a:t>Eliminate the needs to create and maintain separate networks.</a:t>
            </a:r>
          </a:p>
          <a:p>
            <a:pPr marL="457200" indent="-457200">
              <a:buFont typeface="Wingdings" panose="05000000000000000000" pitchFamily="2" charset="2"/>
              <a:buChar char="Ø"/>
            </a:pPr>
            <a:endParaRPr lang="en-US" sz="2400" dirty="0" smtClean="0"/>
          </a:p>
          <a:p>
            <a:pPr marL="457200" indent="-457200">
              <a:buFont typeface="Wingdings" panose="05000000000000000000" pitchFamily="2" charset="2"/>
              <a:buChar char="Ø"/>
            </a:pPr>
            <a:endParaRPr lang="en-US" sz="2400" dirty="0"/>
          </a:p>
        </p:txBody>
      </p:sp>
    </p:spTree>
    <p:extLst>
      <p:ext uri="{BB962C8B-B14F-4D97-AF65-F5344CB8AC3E}">
        <p14:creationId xmlns:p14="http://schemas.microsoft.com/office/powerpoint/2010/main" val="132870963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104" y="448451"/>
            <a:ext cx="8646017" cy="3416320"/>
          </a:xfrm>
          <a:prstGeom prst="rect">
            <a:avLst/>
          </a:prstGeom>
        </p:spPr>
        <p:txBody>
          <a:bodyPr wrap="square">
            <a:spAutoFit/>
          </a:bodyPr>
          <a:lstStyle/>
          <a:p>
            <a:pPr algn="just"/>
            <a:r>
              <a:rPr lang="en-US" sz="2400" b="1" dirty="0" smtClean="0">
                <a:solidFill>
                  <a:schemeClr val="accent1"/>
                </a:solidFill>
              </a:rPr>
              <a:t>   Subnet Mask</a:t>
            </a:r>
          </a:p>
          <a:p>
            <a:pPr algn="just"/>
            <a:endParaRPr lang="en-US" sz="2400" b="1" dirty="0" smtClean="0">
              <a:solidFill>
                <a:schemeClr val="accent1"/>
              </a:solidFill>
            </a:endParaRPr>
          </a:p>
          <a:p>
            <a:pPr algn="just"/>
            <a:r>
              <a:rPr lang="en-US" sz="2400" dirty="0" smtClean="0"/>
              <a:t>A </a:t>
            </a:r>
            <a:r>
              <a:rPr lang="en-US" sz="2400" dirty="0"/>
              <a:t>mask is a 32-bit binary number that is expressed in dotted </a:t>
            </a:r>
            <a:r>
              <a:rPr lang="en-US" sz="2400" dirty="0" smtClean="0"/>
              <a:t>decimal notation</a:t>
            </a:r>
            <a:r>
              <a:rPr lang="en-US" sz="2400" dirty="0"/>
              <a:t>. By default, a mask contains two fields, the network field and </a:t>
            </a:r>
            <a:r>
              <a:rPr lang="en-US" sz="2400" dirty="0" smtClean="0"/>
              <a:t>the host </a:t>
            </a:r>
            <a:r>
              <a:rPr lang="en-US" sz="2400" dirty="0"/>
              <a:t>field. These correspond to the network number and the </a:t>
            </a:r>
            <a:r>
              <a:rPr lang="en-US" sz="2400" dirty="0" smtClean="0"/>
              <a:t>locally administered </a:t>
            </a:r>
            <a:r>
              <a:rPr lang="en-US" sz="2400" dirty="0"/>
              <a:t>part of the network address. When an administrator </a:t>
            </a:r>
            <a:r>
              <a:rPr lang="en-US" sz="2400" dirty="0" smtClean="0"/>
              <a:t>subnets, they </a:t>
            </a:r>
            <a:r>
              <a:rPr lang="en-US" sz="2400" dirty="0"/>
              <a:t>are adjusting the way they view the IP address</a:t>
            </a:r>
            <a:r>
              <a:rPr lang="en-US" sz="2400" dirty="0" smtClean="0"/>
              <a:t>.</a:t>
            </a:r>
          </a:p>
          <a:p>
            <a:pPr algn="just"/>
            <a:r>
              <a:rPr lang="en-US" sz="2400" dirty="0" smtClean="0"/>
              <a:t> </a:t>
            </a:r>
            <a:r>
              <a:rPr lang="en-US" sz="2400" dirty="0"/>
              <a:t>Table 1: Default </a:t>
            </a:r>
            <a:r>
              <a:rPr lang="en-US" sz="2400" dirty="0" smtClean="0"/>
              <a:t>masks for </a:t>
            </a:r>
            <a:r>
              <a:rPr lang="en-US" sz="2400" dirty="0"/>
              <a:t>classful addressing</a:t>
            </a:r>
          </a:p>
        </p:txBody>
      </p:sp>
      <p:pic>
        <p:nvPicPr>
          <p:cNvPr id="3" name="Picture 2"/>
          <p:cNvPicPr>
            <a:picLocks noChangeAspect="1"/>
          </p:cNvPicPr>
          <p:nvPr/>
        </p:nvPicPr>
        <p:blipFill>
          <a:blip r:embed="rId2"/>
          <a:stretch>
            <a:fillRect/>
          </a:stretch>
        </p:blipFill>
        <p:spPr>
          <a:xfrm>
            <a:off x="1113620" y="4109802"/>
            <a:ext cx="8238987" cy="1968985"/>
          </a:xfrm>
          <a:prstGeom prst="rect">
            <a:avLst/>
          </a:prstGeom>
        </p:spPr>
      </p:pic>
    </p:spTree>
    <p:extLst>
      <p:ext uri="{BB962C8B-B14F-4D97-AF65-F5344CB8AC3E}">
        <p14:creationId xmlns:p14="http://schemas.microsoft.com/office/powerpoint/2010/main" val="22700978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850" y="490763"/>
            <a:ext cx="8139447" cy="1569660"/>
          </a:xfrm>
          <a:prstGeom prst="rect">
            <a:avLst/>
          </a:prstGeom>
        </p:spPr>
        <p:txBody>
          <a:bodyPr wrap="square">
            <a:spAutoFit/>
          </a:bodyPr>
          <a:lstStyle/>
          <a:p>
            <a:r>
              <a:rPr lang="en-US" sz="2400" dirty="0"/>
              <a:t>Routers and hosts still assume class subnet masks by default</a:t>
            </a:r>
            <a:r>
              <a:rPr lang="en-US" sz="2400" dirty="0" smtClean="0"/>
              <a:t>:</a:t>
            </a:r>
          </a:p>
          <a:p>
            <a:r>
              <a:rPr lang="en-US" sz="2400" b="1" dirty="0" smtClean="0"/>
              <a:t>Class </a:t>
            </a:r>
            <a:r>
              <a:rPr lang="en-US" sz="2400" b="1" dirty="0"/>
              <a:t>A /8 255.0.0.0</a:t>
            </a:r>
          </a:p>
          <a:p>
            <a:r>
              <a:rPr lang="en-US" sz="2400" b="1" dirty="0" smtClean="0"/>
              <a:t>Class </a:t>
            </a:r>
            <a:r>
              <a:rPr lang="en-US" sz="2400" b="1" dirty="0"/>
              <a:t>B /16 255.255.0.0</a:t>
            </a:r>
          </a:p>
          <a:p>
            <a:r>
              <a:rPr lang="en-US" sz="2400" b="1" dirty="0" smtClean="0"/>
              <a:t>Class </a:t>
            </a:r>
            <a:r>
              <a:rPr lang="en-US" sz="2400" b="1" dirty="0"/>
              <a:t>C /24 255.255.255.0</a:t>
            </a:r>
          </a:p>
        </p:txBody>
      </p:sp>
      <p:sp>
        <p:nvSpPr>
          <p:cNvPr id="3" name="Rectangle 2"/>
          <p:cNvSpPr/>
          <p:nvPr/>
        </p:nvSpPr>
        <p:spPr>
          <a:xfrm>
            <a:off x="1159099" y="2317055"/>
            <a:ext cx="7596951" cy="461665"/>
          </a:xfrm>
          <a:prstGeom prst="rect">
            <a:avLst/>
          </a:prstGeom>
        </p:spPr>
        <p:txBody>
          <a:bodyPr wrap="none">
            <a:spAutoFit/>
          </a:bodyPr>
          <a:lstStyle/>
          <a:p>
            <a:r>
              <a:rPr lang="en-US" sz="2400" dirty="0">
                <a:latin typeface="Times New Roman" panose="02020603050405020304" pitchFamily="18" charset="0"/>
              </a:rPr>
              <a:t>The figure below gives an example to class C mask address:</a:t>
            </a:r>
            <a:endParaRPr lang="en-US" sz="2400" dirty="0"/>
          </a:p>
        </p:txBody>
      </p:sp>
      <p:pic>
        <p:nvPicPr>
          <p:cNvPr id="4" name="Picture 3"/>
          <p:cNvPicPr>
            <a:picLocks noChangeAspect="1"/>
          </p:cNvPicPr>
          <p:nvPr/>
        </p:nvPicPr>
        <p:blipFill>
          <a:blip r:embed="rId2"/>
          <a:stretch>
            <a:fillRect/>
          </a:stretch>
        </p:blipFill>
        <p:spPr>
          <a:xfrm>
            <a:off x="1159099" y="3375612"/>
            <a:ext cx="9298438" cy="2909016"/>
          </a:xfrm>
          <a:prstGeom prst="rect">
            <a:avLst/>
          </a:prstGeom>
        </p:spPr>
      </p:pic>
    </p:spTree>
    <p:extLst>
      <p:ext uri="{BB962C8B-B14F-4D97-AF65-F5344CB8AC3E}">
        <p14:creationId xmlns:p14="http://schemas.microsoft.com/office/powerpoint/2010/main" val="38612532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7166" y="117693"/>
            <a:ext cx="10310192" cy="6740307"/>
          </a:xfrm>
          <a:prstGeom prst="rect">
            <a:avLst/>
          </a:prstGeom>
          <a:noFill/>
        </p:spPr>
        <p:txBody>
          <a:bodyPr wrap="square" rtlCol="0">
            <a:spAutoFit/>
          </a:bodyPr>
          <a:lstStyle/>
          <a:p>
            <a:r>
              <a:rPr lang="en-US" sz="2400" b="1" dirty="0" smtClean="0">
                <a:solidFill>
                  <a:schemeClr val="accent1"/>
                </a:solidFill>
              </a:rPr>
              <a:t>Subnetting</a:t>
            </a:r>
          </a:p>
          <a:p>
            <a:r>
              <a:rPr lang="en-US" sz="2400" b="1" dirty="0" smtClean="0"/>
              <a:t>Example:   192.168.1.0/26</a:t>
            </a:r>
          </a:p>
          <a:p>
            <a:r>
              <a:rPr lang="en-US" sz="2400" b="1" dirty="0"/>
              <a:t> </a:t>
            </a:r>
            <a:r>
              <a:rPr lang="en-US" sz="2400" b="1" dirty="0" smtClean="0"/>
              <a:t>    </a:t>
            </a:r>
            <a:r>
              <a:rPr lang="en-US" sz="2400" dirty="0" smtClean="0"/>
              <a:t>here address start with 192 , so</a:t>
            </a:r>
            <a:r>
              <a:rPr lang="en-US" sz="2400" dirty="0"/>
              <a:t> </a:t>
            </a:r>
            <a:r>
              <a:rPr lang="en-US" sz="2400" dirty="0" smtClean="0"/>
              <a:t> it is in class C .By seeing the first octet we can decide which it is.</a:t>
            </a:r>
          </a:p>
          <a:p>
            <a:endParaRPr lang="en-US" sz="2400" b="1" dirty="0"/>
          </a:p>
          <a:p>
            <a:r>
              <a:rPr lang="en-US" sz="2400" dirty="0" smtClean="0"/>
              <a:t>Default subnet mask for class C is 255.255.255.0</a:t>
            </a:r>
          </a:p>
          <a:p>
            <a:r>
              <a:rPr lang="en-US" sz="2400" dirty="0"/>
              <a:t> </a:t>
            </a:r>
            <a:r>
              <a:rPr lang="en-US" sz="2400" dirty="0" smtClean="0"/>
              <a:t>   in binary   11111111.11111111.11111111.00000000 </a:t>
            </a:r>
          </a:p>
          <a:p>
            <a:endParaRPr lang="en-US" sz="2400" dirty="0"/>
          </a:p>
          <a:p>
            <a:r>
              <a:rPr lang="en-US" sz="2400" dirty="0" smtClean="0"/>
              <a:t>/26       =   111111111.11111111.11111111.11000000</a:t>
            </a:r>
          </a:p>
          <a:p>
            <a:endParaRPr lang="en-US" sz="2400" dirty="0" smtClean="0"/>
          </a:p>
          <a:p>
            <a:endParaRPr lang="en-US" sz="2400" dirty="0"/>
          </a:p>
          <a:p>
            <a:r>
              <a:rPr lang="en-US" sz="2400" dirty="0" smtClean="0"/>
              <a:t>For 26 network bits we have borrowed two host bits as shown above</a:t>
            </a:r>
          </a:p>
          <a:p>
            <a:endParaRPr lang="en-US" sz="2400" dirty="0"/>
          </a:p>
          <a:p>
            <a:r>
              <a:rPr lang="en-US" sz="2400" dirty="0" smtClean="0"/>
              <a:t>  so now subnetting subnet mask will be 255.255.255.192</a:t>
            </a:r>
          </a:p>
          <a:p>
            <a:r>
              <a:rPr lang="en-US" sz="2400" dirty="0"/>
              <a:t> </a:t>
            </a:r>
            <a:r>
              <a:rPr lang="en-US" sz="2400" dirty="0" smtClean="0"/>
              <a:t>                  11111111.11111111.11111111.1</a:t>
            </a:r>
            <a:r>
              <a:rPr lang="en-US" sz="2400" b="1" dirty="0" smtClean="0">
                <a:solidFill>
                  <a:srgbClr val="0070C0"/>
                </a:solidFill>
              </a:rPr>
              <a:t>1</a:t>
            </a:r>
            <a:r>
              <a:rPr lang="en-US" sz="2400" dirty="0" smtClean="0"/>
              <a:t>000000</a:t>
            </a:r>
          </a:p>
          <a:p>
            <a:r>
              <a:rPr lang="en-US" sz="2400" dirty="0"/>
              <a:t> </a:t>
            </a:r>
            <a:r>
              <a:rPr lang="en-US" sz="2400" dirty="0" smtClean="0"/>
              <a:t>                                                                                  </a:t>
            </a:r>
          </a:p>
          <a:p>
            <a:r>
              <a:rPr lang="en-US" sz="2400" dirty="0"/>
              <a:t>	</a:t>
            </a:r>
            <a:r>
              <a:rPr lang="en-US" sz="2400" dirty="0" smtClean="0"/>
              <a:t>					64 is the lower bit</a:t>
            </a:r>
          </a:p>
          <a:p>
            <a:r>
              <a:rPr lang="en-US" sz="2400" b="1" dirty="0"/>
              <a:t> </a:t>
            </a:r>
            <a:r>
              <a:rPr lang="en-US" sz="2400" b="1" dirty="0" smtClean="0"/>
              <a:t>    </a:t>
            </a:r>
            <a:endParaRPr lang="en-US" sz="2400" b="1" dirty="0"/>
          </a:p>
        </p:txBody>
      </p:sp>
      <p:cxnSp>
        <p:nvCxnSpPr>
          <p:cNvPr id="8" name="Straight Arrow Connector 7"/>
          <p:cNvCxnSpPr/>
          <p:nvPr/>
        </p:nvCxnSpPr>
        <p:spPr>
          <a:xfrm flipV="1">
            <a:off x="3535158" y="3487846"/>
            <a:ext cx="2786129" cy="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98226" y="3487846"/>
            <a:ext cx="1300766" cy="2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587450" y="5618466"/>
            <a:ext cx="157907" cy="371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816625" y="3487846"/>
            <a:ext cx="418704" cy="369332"/>
          </a:xfrm>
          <a:prstGeom prst="rect">
            <a:avLst/>
          </a:prstGeom>
          <a:noFill/>
        </p:spPr>
        <p:txBody>
          <a:bodyPr wrap="none" rtlCol="0">
            <a:spAutoFit/>
          </a:bodyPr>
          <a:lstStyle/>
          <a:p>
            <a:r>
              <a:rPr lang="en-US" b="1" dirty="0" smtClean="0"/>
              <a:t>26</a:t>
            </a:r>
            <a:endParaRPr lang="en-US" b="1" dirty="0"/>
          </a:p>
        </p:txBody>
      </p:sp>
    </p:spTree>
    <p:extLst>
      <p:ext uri="{BB962C8B-B14F-4D97-AF65-F5344CB8AC3E}">
        <p14:creationId xmlns:p14="http://schemas.microsoft.com/office/powerpoint/2010/main" val="65046278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164823" y="3050742"/>
          <a:ext cx="8128000" cy="185420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r>
                        <a:rPr lang="en-US" dirty="0" smtClean="0"/>
                        <a:t>Network address</a:t>
                      </a:r>
                      <a:endParaRPr lang="en-US" dirty="0"/>
                    </a:p>
                  </a:txBody>
                  <a:tcPr/>
                </a:tc>
                <a:tc>
                  <a:txBody>
                    <a:bodyPr/>
                    <a:lstStyle/>
                    <a:p>
                      <a:r>
                        <a:rPr lang="en-US" dirty="0" smtClean="0"/>
                        <a:t>First</a:t>
                      </a:r>
                      <a:r>
                        <a:rPr lang="en-US" baseline="0" dirty="0" smtClean="0"/>
                        <a:t>  host address</a:t>
                      </a:r>
                      <a:endParaRPr lang="en-US" dirty="0"/>
                    </a:p>
                  </a:txBody>
                  <a:tcPr/>
                </a:tc>
                <a:tc>
                  <a:txBody>
                    <a:bodyPr/>
                    <a:lstStyle/>
                    <a:p>
                      <a:r>
                        <a:rPr lang="en-US" dirty="0" smtClean="0"/>
                        <a:t>Last</a:t>
                      </a:r>
                      <a:r>
                        <a:rPr lang="en-US" baseline="0" dirty="0" smtClean="0"/>
                        <a:t> host address</a:t>
                      </a:r>
                      <a:endParaRPr lang="en-US" dirty="0"/>
                    </a:p>
                  </a:txBody>
                  <a:tcPr/>
                </a:tc>
                <a:tc>
                  <a:txBody>
                    <a:bodyPr/>
                    <a:lstStyle/>
                    <a:p>
                      <a:r>
                        <a:rPr lang="en-US" dirty="0" smtClean="0"/>
                        <a:t>Broadband</a:t>
                      </a:r>
                      <a:r>
                        <a:rPr lang="en-US" baseline="0" dirty="0" smtClean="0"/>
                        <a:t> address</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192.168.1.0</a:t>
                      </a:r>
                    </a:p>
                  </a:txBody>
                  <a:tcPr/>
                </a:tc>
                <a:tc>
                  <a:txBody>
                    <a:bodyPr/>
                    <a:lstStyle/>
                    <a:p>
                      <a:r>
                        <a:rPr lang="en-US" dirty="0" smtClean="0"/>
                        <a:t>192.168.1.1</a:t>
                      </a:r>
                      <a:endParaRPr lang="en-US" dirty="0"/>
                    </a:p>
                  </a:txBody>
                  <a:tcPr/>
                </a:tc>
                <a:tc>
                  <a:txBody>
                    <a:bodyPr/>
                    <a:lstStyle/>
                    <a:p>
                      <a:r>
                        <a:rPr lang="en-US" dirty="0" smtClean="0"/>
                        <a:t>192.168.1.62</a:t>
                      </a:r>
                      <a:endParaRPr lang="en-US" dirty="0"/>
                    </a:p>
                  </a:txBody>
                  <a:tcPr/>
                </a:tc>
                <a:tc>
                  <a:txBody>
                    <a:bodyPr/>
                    <a:lstStyle/>
                    <a:p>
                      <a:r>
                        <a:rPr lang="en-US" dirty="0" smtClean="0"/>
                        <a:t>192.168.1.63</a:t>
                      </a:r>
                      <a:endParaRPr lang="en-US" dirty="0"/>
                    </a:p>
                  </a:txBody>
                  <a:tcPr/>
                </a:tc>
              </a:tr>
              <a:tr h="370840">
                <a:tc>
                  <a:txBody>
                    <a:bodyPr/>
                    <a:lstStyle/>
                    <a:p>
                      <a:r>
                        <a:rPr lang="en-US" dirty="0" smtClean="0"/>
                        <a:t>192.168.1.64</a:t>
                      </a:r>
                      <a:endParaRPr lang="en-US" dirty="0"/>
                    </a:p>
                  </a:txBody>
                  <a:tcPr/>
                </a:tc>
                <a:tc>
                  <a:txBody>
                    <a:bodyPr/>
                    <a:lstStyle/>
                    <a:p>
                      <a:r>
                        <a:rPr lang="en-US" dirty="0" smtClean="0"/>
                        <a:t>192.168.1.65</a:t>
                      </a:r>
                      <a:endParaRPr lang="en-US" dirty="0"/>
                    </a:p>
                  </a:txBody>
                  <a:tcPr/>
                </a:tc>
                <a:tc>
                  <a:txBody>
                    <a:bodyPr/>
                    <a:lstStyle/>
                    <a:p>
                      <a:r>
                        <a:rPr lang="en-US" dirty="0" smtClean="0"/>
                        <a:t>192.168.1.126</a:t>
                      </a:r>
                      <a:endParaRPr lang="en-US" dirty="0"/>
                    </a:p>
                  </a:txBody>
                  <a:tcPr/>
                </a:tc>
                <a:tc>
                  <a:txBody>
                    <a:bodyPr/>
                    <a:lstStyle/>
                    <a:p>
                      <a:r>
                        <a:rPr lang="en-US" dirty="0" smtClean="0"/>
                        <a:t>192.168.1.127</a:t>
                      </a:r>
                      <a:endParaRPr lang="en-US" dirty="0"/>
                    </a:p>
                  </a:txBody>
                  <a:tcPr/>
                </a:tc>
              </a:tr>
              <a:tr h="370840">
                <a:tc>
                  <a:txBody>
                    <a:bodyPr/>
                    <a:lstStyle/>
                    <a:p>
                      <a:r>
                        <a:rPr lang="en-US" dirty="0" smtClean="0"/>
                        <a:t>192.168.1.128</a:t>
                      </a:r>
                      <a:endParaRPr lang="en-US" dirty="0"/>
                    </a:p>
                  </a:txBody>
                  <a:tcPr/>
                </a:tc>
                <a:tc>
                  <a:txBody>
                    <a:bodyPr/>
                    <a:lstStyle/>
                    <a:p>
                      <a:r>
                        <a:rPr lang="en-US" dirty="0" smtClean="0"/>
                        <a:t>192.168.1.129</a:t>
                      </a:r>
                      <a:endParaRPr lang="en-US" dirty="0"/>
                    </a:p>
                  </a:txBody>
                  <a:tcPr/>
                </a:tc>
                <a:tc>
                  <a:txBody>
                    <a:bodyPr/>
                    <a:lstStyle/>
                    <a:p>
                      <a:r>
                        <a:rPr lang="en-US" dirty="0" smtClean="0"/>
                        <a:t>192.168.1.190</a:t>
                      </a:r>
                      <a:endParaRPr lang="en-US" dirty="0"/>
                    </a:p>
                  </a:txBody>
                  <a:tcPr/>
                </a:tc>
                <a:tc>
                  <a:txBody>
                    <a:bodyPr/>
                    <a:lstStyle/>
                    <a:p>
                      <a:r>
                        <a:rPr lang="en-US" dirty="0" smtClean="0"/>
                        <a:t>192.168.1.191</a:t>
                      </a:r>
                      <a:endParaRPr lang="en-US" dirty="0"/>
                    </a:p>
                  </a:txBody>
                  <a:tcPr/>
                </a:tc>
              </a:tr>
              <a:tr h="370840">
                <a:tc>
                  <a:txBody>
                    <a:bodyPr/>
                    <a:lstStyle/>
                    <a:p>
                      <a:r>
                        <a:rPr lang="en-US" dirty="0" smtClean="0"/>
                        <a:t>192.168.1.192</a:t>
                      </a:r>
                      <a:endParaRPr lang="en-US" dirty="0"/>
                    </a:p>
                  </a:txBody>
                  <a:tcPr/>
                </a:tc>
                <a:tc>
                  <a:txBody>
                    <a:bodyPr/>
                    <a:lstStyle/>
                    <a:p>
                      <a:r>
                        <a:rPr lang="en-US" dirty="0" smtClean="0"/>
                        <a:t>192.168.1.193</a:t>
                      </a:r>
                      <a:endParaRPr lang="en-US" dirty="0"/>
                    </a:p>
                  </a:txBody>
                  <a:tcPr/>
                </a:tc>
                <a:tc>
                  <a:txBody>
                    <a:bodyPr/>
                    <a:lstStyle/>
                    <a:p>
                      <a:r>
                        <a:rPr lang="en-US" dirty="0" smtClean="0"/>
                        <a:t>192.168.1.254</a:t>
                      </a:r>
                      <a:endParaRPr lang="en-US" dirty="0"/>
                    </a:p>
                  </a:txBody>
                  <a:tcPr/>
                </a:tc>
                <a:tc>
                  <a:txBody>
                    <a:bodyPr/>
                    <a:lstStyle/>
                    <a:p>
                      <a:r>
                        <a:rPr lang="en-US" dirty="0" smtClean="0"/>
                        <a:t>192.168.1.255</a:t>
                      </a:r>
                      <a:endParaRPr lang="en-US" dirty="0"/>
                    </a:p>
                  </a:txBody>
                  <a:tcPr/>
                </a:tc>
              </a:tr>
            </a:tbl>
          </a:graphicData>
        </a:graphic>
      </p:graphicFrame>
      <p:sp>
        <p:nvSpPr>
          <p:cNvPr id="4" name="TextBox 3"/>
          <p:cNvSpPr txBox="1"/>
          <p:nvPr/>
        </p:nvSpPr>
        <p:spPr>
          <a:xfrm>
            <a:off x="888643" y="579549"/>
            <a:ext cx="8680360" cy="2677656"/>
          </a:xfrm>
          <a:prstGeom prst="rect">
            <a:avLst/>
          </a:prstGeom>
          <a:noFill/>
        </p:spPr>
        <p:txBody>
          <a:bodyPr wrap="square" rtlCol="0">
            <a:spAutoFit/>
          </a:bodyPr>
          <a:lstStyle/>
          <a:p>
            <a:r>
              <a:rPr lang="en-US" sz="2400" dirty="0" smtClean="0"/>
              <a:t>11111111.11111111.11111111.11000000</a:t>
            </a:r>
          </a:p>
          <a:p>
            <a:r>
              <a:rPr lang="en-US" sz="2400" dirty="0"/>
              <a:t> </a:t>
            </a:r>
            <a:r>
              <a:rPr lang="en-US" sz="2400" dirty="0" smtClean="0"/>
              <a:t>  </a:t>
            </a:r>
          </a:p>
          <a:p>
            <a:r>
              <a:rPr lang="en-US" sz="2400" dirty="0" smtClean="0"/>
              <a:t>No of subnet borrowed = 26-24(default class C)=2</a:t>
            </a:r>
          </a:p>
          <a:p>
            <a:r>
              <a:rPr lang="en-US" sz="2400" dirty="0" smtClean="0"/>
              <a:t>No of </a:t>
            </a:r>
            <a:r>
              <a:rPr lang="en-US" sz="2400" dirty="0"/>
              <a:t>S</a:t>
            </a:r>
            <a:r>
              <a:rPr lang="en-US" sz="2400" dirty="0" smtClean="0"/>
              <a:t>ubnet  Address =2^2 =4</a:t>
            </a:r>
          </a:p>
          <a:p>
            <a:r>
              <a:rPr lang="en-US" sz="2400" dirty="0" smtClean="0"/>
              <a:t>No of host remaining =8 (default)-2 (subnet)= 6</a:t>
            </a:r>
            <a:endParaRPr lang="en-US" sz="2400" dirty="0"/>
          </a:p>
          <a:p>
            <a:r>
              <a:rPr lang="en-US" sz="2400" dirty="0" smtClean="0"/>
              <a:t>No of Host Address possible =2^6=64 </a:t>
            </a:r>
          </a:p>
          <a:p>
            <a:endParaRPr lang="en-US" sz="2400" dirty="0"/>
          </a:p>
        </p:txBody>
      </p:sp>
    </p:spTree>
    <p:extLst>
      <p:ext uri="{BB962C8B-B14F-4D97-AF65-F5344CB8AC3E}">
        <p14:creationId xmlns:p14="http://schemas.microsoft.com/office/powerpoint/2010/main" val="69425170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9245" y="506050"/>
            <a:ext cx="10431887" cy="5665595"/>
          </a:xfrm>
          <a:prstGeom prst="rect">
            <a:avLst/>
          </a:prstGeom>
        </p:spPr>
      </p:pic>
    </p:spTree>
    <p:extLst>
      <p:ext uri="{BB962C8B-B14F-4D97-AF65-F5344CB8AC3E}">
        <p14:creationId xmlns:p14="http://schemas.microsoft.com/office/powerpoint/2010/main" val="13784785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309" y="682580"/>
            <a:ext cx="10022004" cy="5016758"/>
          </a:xfrm>
          <a:prstGeom prst="rect">
            <a:avLst/>
          </a:prstGeom>
          <a:noFill/>
        </p:spPr>
        <p:txBody>
          <a:bodyPr wrap="square" rtlCol="0">
            <a:spAutoFit/>
          </a:bodyPr>
          <a:lstStyle/>
          <a:p>
            <a:r>
              <a:rPr lang="en-US" sz="3200" b="1" dirty="0" smtClean="0">
                <a:solidFill>
                  <a:schemeClr val="accent1"/>
                </a:solidFill>
              </a:rPr>
              <a:t>Testing of network Layer</a:t>
            </a:r>
          </a:p>
          <a:p>
            <a:endParaRPr lang="en-US" sz="2400" dirty="0" smtClean="0"/>
          </a:p>
          <a:p>
            <a:r>
              <a:rPr lang="en-US" sz="2400" dirty="0" smtClean="0"/>
              <a:t>1) Write in command prompt ipconfig</a:t>
            </a:r>
            <a:endParaRPr lang="en-US" sz="2400" dirty="0" smtClean="0">
              <a:solidFill>
                <a:schemeClr val="accent1"/>
              </a:solidFill>
            </a:endParaRPr>
          </a:p>
          <a:p>
            <a:r>
              <a:rPr lang="en-US" sz="2400" dirty="0" smtClean="0">
                <a:solidFill>
                  <a:schemeClr val="accent1"/>
                </a:solidFill>
              </a:rPr>
              <a:t>          </a:t>
            </a:r>
            <a:r>
              <a:rPr lang="en-US" sz="2400" dirty="0"/>
              <a:t>T</a:t>
            </a:r>
            <a:r>
              <a:rPr lang="en-US" sz="2400" dirty="0" smtClean="0"/>
              <a:t>here can be three errors</a:t>
            </a:r>
          </a:p>
          <a:p>
            <a:r>
              <a:rPr lang="en-US" sz="2400" dirty="0"/>
              <a:t> </a:t>
            </a:r>
            <a:r>
              <a:rPr lang="en-US" sz="2400" dirty="0" smtClean="0"/>
              <a:t>           </a:t>
            </a:r>
            <a:r>
              <a:rPr lang="en-US" sz="2400" b="1" dirty="0" smtClean="0"/>
              <a:t>Error 1 </a:t>
            </a:r>
            <a:r>
              <a:rPr lang="en-US" sz="2400" dirty="0" smtClean="0"/>
              <a:t>: windows IP configuration (NIC disabled)</a:t>
            </a:r>
          </a:p>
          <a:p>
            <a:r>
              <a:rPr lang="en-US" sz="2400" dirty="0"/>
              <a:t> </a:t>
            </a:r>
            <a:r>
              <a:rPr lang="en-US" sz="2400" dirty="0" smtClean="0"/>
              <a:t>           </a:t>
            </a:r>
            <a:r>
              <a:rPr lang="en-US" sz="2400" b="1" dirty="0" smtClean="0"/>
              <a:t>Error 2</a:t>
            </a:r>
            <a:r>
              <a:rPr lang="en-US" sz="2400" dirty="0" smtClean="0"/>
              <a:t>: Media state disconnected (physical cable is not connected</a:t>
            </a:r>
          </a:p>
          <a:p>
            <a:r>
              <a:rPr lang="en-US" sz="2400" b="1" dirty="0"/>
              <a:t> </a:t>
            </a:r>
            <a:r>
              <a:rPr lang="en-US" sz="2400" b="1" dirty="0" smtClean="0"/>
              <a:t>           Error 3</a:t>
            </a:r>
            <a:r>
              <a:rPr lang="en-US" sz="2400" dirty="0" smtClean="0"/>
              <a:t>: APIPA (configure manual IP address given by the ISP</a:t>
            </a:r>
          </a:p>
          <a:p>
            <a:endParaRPr lang="en-US" sz="2400" dirty="0" smtClean="0"/>
          </a:p>
          <a:p>
            <a:r>
              <a:rPr lang="en-US" sz="2400" dirty="0" smtClean="0"/>
              <a:t>2) Ping to modem IP –if it is okay then </a:t>
            </a:r>
          </a:p>
          <a:p>
            <a:r>
              <a:rPr lang="en-US" sz="2400" dirty="0" smtClean="0"/>
              <a:t>3) Ping to DNS IP –if connection between </a:t>
            </a:r>
            <a:r>
              <a:rPr lang="en-US" sz="2400" dirty="0" err="1" smtClean="0"/>
              <a:t>isp</a:t>
            </a:r>
            <a:r>
              <a:rPr lang="en-US" sz="2400" dirty="0" smtClean="0"/>
              <a:t> and pc also okay then</a:t>
            </a:r>
          </a:p>
          <a:p>
            <a:r>
              <a:rPr lang="en-US" sz="2400" dirty="0" smtClean="0"/>
              <a:t>4) Ping to websites</a:t>
            </a:r>
          </a:p>
          <a:p>
            <a:r>
              <a:rPr lang="en-US" sz="2400" dirty="0" smtClean="0"/>
              <a:t>5) Check the pc  :Security setting ,proxy setting and Disable the Proxy </a:t>
            </a:r>
          </a:p>
          <a:p>
            <a:r>
              <a:rPr lang="en-US" sz="2400" dirty="0"/>
              <a:t> </a:t>
            </a:r>
            <a:r>
              <a:rPr lang="en-US" sz="2400" dirty="0" smtClean="0"/>
              <a:t>                           </a:t>
            </a:r>
          </a:p>
        </p:txBody>
      </p:sp>
    </p:spTree>
    <p:extLst>
      <p:ext uri="{BB962C8B-B14F-4D97-AF65-F5344CB8AC3E}">
        <p14:creationId xmlns:p14="http://schemas.microsoft.com/office/powerpoint/2010/main" val="39492453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30"/>
          </p:nvPr>
        </p:nvSpPr>
        <p:spPr>
          <a:xfrm>
            <a:off x="4084983" y="1891145"/>
            <a:ext cx="9220200" cy="2743200"/>
          </a:xfrm>
        </p:spPr>
        <p:txBody>
          <a:bodyPr>
            <a:noAutofit/>
          </a:bodyPr>
          <a:lstStyle/>
          <a:p>
            <a:pPr marL="914400" lvl="2" indent="0">
              <a:buNone/>
            </a:pPr>
            <a:r>
              <a:rPr lang="en-US" sz="7200" b="1" dirty="0">
                <a:solidFill>
                  <a:srgbClr val="0070C0"/>
                </a:solidFill>
              </a:rPr>
              <a:t>Data Link Layer</a:t>
            </a:r>
          </a:p>
          <a:p>
            <a:pPr marL="1257300" lvl="2" indent="-342900">
              <a:buFont typeface="Wingdings" panose="05000000000000000000" pitchFamily="2" charset="2"/>
              <a:buChar char="Ø"/>
            </a:pPr>
            <a:endParaRPr lang="en-US" sz="7200" b="1" dirty="0">
              <a:solidFill>
                <a:srgbClr val="0070C0"/>
              </a:solidFill>
            </a:endParaRPr>
          </a:p>
          <a:p>
            <a:pPr>
              <a:lnSpc>
                <a:spcPct val="110000"/>
              </a:lnSpc>
            </a:pP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8050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2336AA-D951-2B4B-8EFB-11D7D5078ECA}"/>
              </a:ext>
            </a:extLst>
          </p:cNvPr>
          <p:cNvSpPr>
            <a:spLocks noGrp="1"/>
          </p:cNvSpPr>
          <p:nvPr>
            <p:ph type="title"/>
          </p:nvPr>
        </p:nvSpPr>
        <p:spPr>
          <a:xfrm>
            <a:off x="583096" y="404813"/>
            <a:ext cx="10434154" cy="863600"/>
          </a:xfrm>
        </p:spPr>
        <p:txBody>
          <a:bodyPr/>
          <a:lstStyle/>
          <a:p>
            <a:r>
              <a:rPr lang="en-US" dirty="0"/>
              <a:t>Data link layer </a:t>
            </a:r>
          </a:p>
        </p:txBody>
      </p:sp>
      <p:sp>
        <p:nvSpPr>
          <p:cNvPr id="3" name="Content Placeholder 2">
            <a:extLst>
              <a:ext uri="{FF2B5EF4-FFF2-40B4-BE49-F238E27FC236}">
                <a16:creationId xmlns:a16="http://schemas.microsoft.com/office/drawing/2014/main" xmlns="" id="{E5F35A86-9FE8-F848-B3D4-8B1E9DEA3A2C}"/>
              </a:ext>
            </a:extLst>
          </p:cNvPr>
          <p:cNvSpPr>
            <a:spLocks noGrp="1"/>
          </p:cNvSpPr>
          <p:nvPr>
            <p:ph idx="4294967295"/>
          </p:nvPr>
        </p:nvSpPr>
        <p:spPr>
          <a:xfrm>
            <a:off x="820738" y="1412875"/>
            <a:ext cx="11371262" cy="5040313"/>
          </a:xfrm>
        </p:spPr>
        <p:txBody>
          <a:bodyPr>
            <a:normAutofit/>
          </a:bodyPr>
          <a:lstStyle/>
          <a:p>
            <a:r>
              <a:rPr lang="en-US" sz="2400" dirty="0"/>
              <a:t>The main task of data link layer are :</a:t>
            </a:r>
          </a:p>
          <a:p>
            <a:pPr lvl="1"/>
            <a:r>
              <a:rPr lang="en-US" sz="2400" dirty="0"/>
              <a:t>Transfer data from network layer of one machine to network layer of another machine using hop by hop transmission. </a:t>
            </a:r>
          </a:p>
          <a:p>
            <a:pPr lvl="1"/>
            <a:r>
              <a:rPr lang="en-US" sz="2400" dirty="0"/>
              <a:t>Convert the raw bit stream of physical layer into group of bits called “Frames”. </a:t>
            </a:r>
          </a:p>
          <a:p>
            <a:pPr lvl="1"/>
            <a:endParaRPr lang="en-US" sz="2400" dirty="0"/>
          </a:p>
          <a:p>
            <a:pPr lvl="1"/>
            <a:endParaRPr lang="en-US" sz="2400" dirty="0"/>
          </a:p>
        </p:txBody>
      </p:sp>
      <p:pic>
        <p:nvPicPr>
          <p:cNvPr id="4" name="Picture 4">
            <a:extLst>
              <a:ext uri="{FF2B5EF4-FFF2-40B4-BE49-F238E27FC236}">
                <a16:creationId xmlns:a16="http://schemas.microsoft.com/office/drawing/2014/main" xmlns="" id="{391B047A-5F05-3F4D-BFF5-17D484628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794" y="3009013"/>
            <a:ext cx="6800038" cy="3444175"/>
          </a:xfrm>
          <a:prstGeom prst="rect">
            <a:avLst/>
          </a:prstGeom>
        </p:spPr>
      </p:pic>
    </p:spTree>
    <p:extLst>
      <p:ext uri="{BB962C8B-B14F-4D97-AF65-F5344CB8AC3E}">
        <p14:creationId xmlns:p14="http://schemas.microsoft.com/office/powerpoint/2010/main" val="27515520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BA361F-E163-A244-91D2-5BFD7AC2C121}"/>
              </a:ext>
            </a:extLst>
          </p:cNvPr>
          <p:cNvSpPr>
            <a:spLocks noGrp="1"/>
          </p:cNvSpPr>
          <p:nvPr>
            <p:ph type="title"/>
          </p:nvPr>
        </p:nvSpPr>
        <p:spPr>
          <a:xfrm>
            <a:off x="609600" y="404813"/>
            <a:ext cx="10407650" cy="863600"/>
          </a:xfrm>
        </p:spPr>
        <p:txBody>
          <a:bodyPr/>
          <a:lstStyle/>
          <a:p>
            <a:r>
              <a:rPr lang="en-US" dirty="0" err="1"/>
              <a:t>Sublayers</a:t>
            </a:r>
            <a:r>
              <a:rPr lang="en-US" dirty="0"/>
              <a:t> of Data Link Layer</a:t>
            </a:r>
          </a:p>
        </p:txBody>
      </p:sp>
      <p:sp>
        <p:nvSpPr>
          <p:cNvPr id="3" name="Subtitle 2">
            <a:extLst>
              <a:ext uri="{FF2B5EF4-FFF2-40B4-BE49-F238E27FC236}">
                <a16:creationId xmlns:a16="http://schemas.microsoft.com/office/drawing/2014/main" xmlns="" id="{FBA84C47-C3DF-974B-8F2A-656D3C985386}"/>
              </a:ext>
            </a:extLst>
          </p:cNvPr>
          <p:cNvSpPr>
            <a:spLocks noGrp="1"/>
          </p:cNvSpPr>
          <p:nvPr>
            <p:ph idx="4294967295"/>
          </p:nvPr>
        </p:nvSpPr>
        <p:spPr>
          <a:xfrm>
            <a:off x="820738" y="1412875"/>
            <a:ext cx="11371262" cy="5040313"/>
          </a:xfrm>
        </p:spPr>
        <p:txBody>
          <a:bodyPr>
            <a:normAutofit/>
          </a:bodyPr>
          <a:lstStyle/>
          <a:p>
            <a:r>
              <a:rPr lang="en-US" sz="2400" dirty="0"/>
              <a:t>Data link layer has two </a:t>
            </a:r>
            <a:r>
              <a:rPr lang="en-US" sz="2400" dirty="0" err="1"/>
              <a:t>sublayers</a:t>
            </a:r>
            <a:r>
              <a:rPr lang="en-US" sz="2400" dirty="0"/>
              <a:t> :</a:t>
            </a:r>
          </a:p>
          <a:p>
            <a:pPr lvl="1"/>
            <a:r>
              <a:rPr lang="en-US" sz="2400" dirty="0"/>
              <a:t>Logical Link Control (LLC) </a:t>
            </a:r>
          </a:p>
          <a:p>
            <a:pPr lvl="1"/>
            <a:r>
              <a:rPr lang="en-US" sz="2400" dirty="0"/>
              <a:t>Media Access Control (MAC) </a:t>
            </a:r>
          </a:p>
          <a:p>
            <a:pPr lvl="1"/>
            <a:endParaRPr lang="en-US" sz="2400" dirty="0"/>
          </a:p>
          <a:p>
            <a:pPr lvl="1"/>
            <a:endParaRPr lang="en-US" sz="2400" dirty="0"/>
          </a:p>
          <a:p>
            <a:pPr lvl="1"/>
            <a:endParaRPr lang="en-US" sz="2400" dirty="0"/>
          </a:p>
          <a:p>
            <a:endParaRPr lang="en-US" sz="2400" dirty="0"/>
          </a:p>
        </p:txBody>
      </p:sp>
      <p:pic>
        <p:nvPicPr>
          <p:cNvPr id="4" name="Picture 4">
            <a:extLst>
              <a:ext uri="{FF2B5EF4-FFF2-40B4-BE49-F238E27FC236}">
                <a16:creationId xmlns:a16="http://schemas.microsoft.com/office/drawing/2014/main" xmlns="" id="{3E9B0726-0D6E-B04E-90D4-026215AF6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967" y="3350877"/>
            <a:ext cx="3910480" cy="2961023"/>
          </a:xfrm>
          <a:prstGeom prst="rect">
            <a:avLst/>
          </a:prstGeom>
        </p:spPr>
      </p:pic>
    </p:spTree>
    <p:extLst>
      <p:ext uri="{BB962C8B-B14F-4D97-AF65-F5344CB8AC3E}">
        <p14:creationId xmlns:p14="http://schemas.microsoft.com/office/powerpoint/2010/main" val="37369786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8FA2A7-FF1B-6B4F-9D26-751218B36F15}"/>
              </a:ext>
            </a:extLst>
          </p:cNvPr>
          <p:cNvSpPr>
            <a:spLocks noGrp="1"/>
          </p:cNvSpPr>
          <p:nvPr>
            <p:ph type="title"/>
          </p:nvPr>
        </p:nvSpPr>
        <p:spPr>
          <a:xfrm>
            <a:off x="0" y="404813"/>
            <a:ext cx="11017250" cy="863600"/>
          </a:xfrm>
        </p:spPr>
        <p:txBody>
          <a:bodyPr/>
          <a:lstStyle/>
          <a:p>
            <a:r>
              <a:rPr lang="en-US" dirty="0"/>
              <a:t>  Logical Link Control (LLC) </a:t>
            </a:r>
          </a:p>
        </p:txBody>
      </p:sp>
      <p:sp>
        <p:nvSpPr>
          <p:cNvPr id="3" name="Content Placeholder 2">
            <a:extLst>
              <a:ext uri="{FF2B5EF4-FFF2-40B4-BE49-F238E27FC236}">
                <a16:creationId xmlns:a16="http://schemas.microsoft.com/office/drawing/2014/main" xmlns="" id="{E68175AD-8B87-064B-8A11-31F092AD36BE}"/>
              </a:ext>
            </a:extLst>
          </p:cNvPr>
          <p:cNvSpPr>
            <a:spLocks noGrp="1"/>
          </p:cNvSpPr>
          <p:nvPr>
            <p:ph idx="4294967295"/>
          </p:nvPr>
        </p:nvSpPr>
        <p:spPr>
          <a:xfrm>
            <a:off x="1676400" y="1820863"/>
            <a:ext cx="10515600" cy="4351337"/>
          </a:xfrm>
        </p:spPr>
        <p:txBody>
          <a:bodyPr>
            <a:normAutofit/>
          </a:bodyPr>
          <a:lstStyle/>
          <a:p>
            <a:r>
              <a:rPr lang="en-US" sz="2400" dirty="0"/>
              <a:t>Frames the network layer packet </a:t>
            </a:r>
          </a:p>
          <a:p>
            <a:r>
              <a:rPr lang="en-US" sz="2400" dirty="0"/>
              <a:t>Identifies the network layer packet</a:t>
            </a:r>
          </a:p>
          <a:p>
            <a:endParaRPr lang="en-US" sz="2400" dirty="0"/>
          </a:p>
          <a:p>
            <a:endParaRPr lang="en-US" sz="2400" dirty="0"/>
          </a:p>
          <a:p>
            <a:pPr marL="0" indent="0">
              <a:buNone/>
            </a:pPr>
            <a:r>
              <a:rPr lang="en-US" sz="2400" dirty="0">
                <a:latin typeface="+mj-lt"/>
              </a:rPr>
              <a:t>Media Access Control (MAC)</a:t>
            </a:r>
            <a:r>
              <a:rPr lang="en-US" sz="2400" dirty="0"/>
              <a:t> </a:t>
            </a:r>
          </a:p>
          <a:p>
            <a:endParaRPr lang="en-US" sz="2400" dirty="0"/>
          </a:p>
          <a:p>
            <a:r>
              <a:rPr lang="en-US" sz="2400" dirty="0"/>
              <a:t>Addresses the frame</a:t>
            </a:r>
          </a:p>
          <a:p>
            <a:r>
              <a:rPr lang="en-US" sz="2400" dirty="0"/>
              <a:t>Marks the beginning and ending of the frame</a:t>
            </a:r>
          </a:p>
          <a:p>
            <a:endParaRPr lang="en-US" sz="2400" dirty="0"/>
          </a:p>
          <a:p>
            <a:pPr marL="0" indent="0">
              <a:buNone/>
            </a:pPr>
            <a:endParaRPr lang="en-US" sz="2400" dirty="0"/>
          </a:p>
          <a:p>
            <a:endParaRPr lang="en-US" sz="2400" dirty="0"/>
          </a:p>
        </p:txBody>
      </p:sp>
    </p:spTree>
    <p:extLst>
      <p:ext uri="{BB962C8B-B14F-4D97-AF65-F5344CB8AC3E}">
        <p14:creationId xmlns:p14="http://schemas.microsoft.com/office/powerpoint/2010/main" val="1985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75" y="525664"/>
            <a:ext cx="11017250" cy="863600"/>
          </a:xfrm>
        </p:spPr>
        <p:txBody>
          <a:bodyPr/>
          <a:lstStyle/>
          <a:p>
            <a:r>
              <a:rPr lang="en-US" b="1" dirty="0" smtClean="0">
                <a:effectLst>
                  <a:outerShdw blurRad="38100" dist="38100" dir="2700000" algn="tl">
                    <a:srgbClr val="000000">
                      <a:alpha val="43137"/>
                    </a:srgbClr>
                  </a:outerShdw>
                </a:effectLst>
              </a:rPr>
              <a:t>Quality of Communication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1325219" y="1590674"/>
            <a:ext cx="10515600" cy="4821238"/>
          </a:xfrm>
        </p:spPr>
        <p:txBody>
          <a:bodyPr>
            <a:normAutofit/>
          </a:bodyPr>
          <a:lstStyle/>
          <a:p>
            <a:r>
              <a:rPr lang="en-US" sz="2400" dirty="0" smtClean="0"/>
              <a:t>Communication between individuals is determined to be successful when:</a:t>
            </a:r>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graphicFrame>
        <p:nvGraphicFramePr>
          <p:cNvPr id="4" name="Diagram 3"/>
          <p:cNvGraphicFramePr/>
          <p:nvPr>
            <p:extLst/>
          </p:nvPr>
        </p:nvGraphicFramePr>
        <p:xfrm>
          <a:off x="2031998" y="2384034"/>
          <a:ext cx="7685206" cy="323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qual 4"/>
          <p:cNvSpPr/>
          <p:nvPr/>
        </p:nvSpPr>
        <p:spPr>
          <a:xfrm>
            <a:off x="5390105" y="3509974"/>
            <a:ext cx="968991" cy="98263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904594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C2E73-BF5E-504D-8554-B62D020DD822}"/>
              </a:ext>
            </a:extLst>
          </p:cNvPr>
          <p:cNvSpPr>
            <a:spLocks noGrp="1"/>
          </p:cNvSpPr>
          <p:nvPr>
            <p:ph type="title"/>
          </p:nvPr>
        </p:nvSpPr>
        <p:spPr>
          <a:xfrm>
            <a:off x="702364" y="365125"/>
            <a:ext cx="9813235" cy="1325563"/>
          </a:xfrm>
        </p:spPr>
        <p:txBody>
          <a:bodyPr/>
          <a:lstStyle/>
          <a:p>
            <a:r>
              <a:rPr lang="en-US" dirty="0"/>
              <a:t>Media Access Control (MAC) </a:t>
            </a:r>
          </a:p>
        </p:txBody>
      </p:sp>
      <p:sp>
        <p:nvSpPr>
          <p:cNvPr id="3" name="Content Placeholder 2">
            <a:extLst>
              <a:ext uri="{FF2B5EF4-FFF2-40B4-BE49-F238E27FC236}">
                <a16:creationId xmlns:a16="http://schemas.microsoft.com/office/drawing/2014/main" xmlns="" id="{1881638B-E5B1-8C47-8F3C-1C0752831998}"/>
              </a:ext>
            </a:extLst>
          </p:cNvPr>
          <p:cNvSpPr>
            <a:spLocks noGrp="1"/>
          </p:cNvSpPr>
          <p:nvPr>
            <p:ph idx="4294967295"/>
          </p:nvPr>
        </p:nvSpPr>
        <p:spPr>
          <a:xfrm>
            <a:off x="834886" y="1525588"/>
            <a:ext cx="9680713" cy="4651375"/>
          </a:xfrm>
        </p:spPr>
        <p:txBody>
          <a:bodyPr>
            <a:normAutofit/>
          </a:bodyPr>
          <a:lstStyle/>
          <a:p>
            <a:pPr marL="514350" indent="-514350">
              <a:buFont typeface="+mj-lt"/>
              <a:buAutoNum type="arabicPeriod"/>
            </a:pPr>
            <a:r>
              <a:rPr lang="en-US" sz="3200" b="1" dirty="0">
                <a:latin typeface="+mj-lt"/>
              </a:rPr>
              <a:t>Multiple Access Protocol</a:t>
            </a:r>
          </a:p>
          <a:p>
            <a:r>
              <a:rPr lang="en-US" sz="2400" b="1" dirty="0">
                <a:latin typeface="+mj-lt"/>
              </a:rPr>
              <a:t>CSMA/CD (Carrier Sense Multiple Access/Collision Detection)</a:t>
            </a:r>
          </a:p>
          <a:p>
            <a:pPr marL="457200" lvl="1" indent="0">
              <a:buNone/>
            </a:pPr>
            <a:endParaRPr lang="en-US" b="1" dirty="0">
              <a:latin typeface="+mj-lt"/>
            </a:endParaRPr>
          </a:p>
          <a:p>
            <a:pPr lvl="1"/>
            <a:endParaRPr lang="en-US" sz="3200" b="1" dirty="0">
              <a:latin typeface="+mj-lt"/>
            </a:endParaRPr>
          </a:p>
        </p:txBody>
      </p:sp>
      <p:pic>
        <p:nvPicPr>
          <p:cNvPr id="4" name="Picture 4">
            <a:extLst>
              <a:ext uri="{FF2B5EF4-FFF2-40B4-BE49-F238E27FC236}">
                <a16:creationId xmlns:a16="http://schemas.microsoft.com/office/drawing/2014/main" xmlns="" id="{6F75FE51-1DD0-9A41-B3F6-7069A7B5C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873" y="2548206"/>
            <a:ext cx="4874738" cy="3843130"/>
          </a:xfrm>
          <a:prstGeom prst="rect">
            <a:avLst/>
          </a:prstGeom>
        </p:spPr>
      </p:pic>
    </p:spTree>
    <p:extLst>
      <p:ext uri="{BB962C8B-B14F-4D97-AF65-F5344CB8AC3E}">
        <p14:creationId xmlns:p14="http://schemas.microsoft.com/office/powerpoint/2010/main" val="40181169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27C2688-884C-E34C-8550-DDE59533EA79}"/>
              </a:ext>
            </a:extLst>
          </p:cNvPr>
          <p:cNvSpPr>
            <a:spLocks noGrp="1"/>
          </p:cNvSpPr>
          <p:nvPr>
            <p:ph idx="4294967295"/>
          </p:nvPr>
        </p:nvSpPr>
        <p:spPr>
          <a:xfrm>
            <a:off x="927652" y="677863"/>
            <a:ext cx="9587948" cy="5502275"/>
          </a:xfrm>
        </p:spPr>
        <p:txBody>
          <a:bodyPr/>
          <a:lstStyle/>
          <a:p>
            <a:pPr>
              <a:lnSpc>
                <a:spcPct val="100000"/>
              </a:lnSpc>
            </a:pPr>
            <a:r>
              <a:rPr lang="en-US" sz="2400" b="1" dirty="0">
                <a:latin typeface="+mj-lt"/>
              </a:rPr>
              <a:t>CSMA/CA ( Carrier Sense Multiple Access / Collision Avoidance) </a:t>
            </a:r>
          </a:p>
          <a:p>
            <a:pPr marL="0" indent="0">
              <a:lnSpc>
                <a:spcPct val="100000"/>
              </a:lnSpc>
              <a:buNone/>
            </a:pPr>
            <a:endParaRPr lang="en-US" b="1" dirty="0">
              <a:latin typeface="+mj-lt"/>
            </a:endParaRPr>
          </a:p>
          <a:p>
            <a:pPr lvl="1">
              <a:lnSpc>
                <a:spcPct val="100000"/>
              </a:lnSpc>
            </a:pPr>
            <a:r>
              <a:rPr lang="en-US" sz="2800" dirty="0">
                <a:latin typeface="+mj-lt"/>
              </a:rPr>
              <a:t>It</a:t>
            </a:r>
            <a:r>
              <a:rPr lang="en-US" sz="2800" b="1" dirty="0">
                <a:latin typeface="+mj-lt"/>
              </a:rPr>
              <a:t> </a:t>
            </a:r>
            <a:r>
              <a:rPr lang="en-US" sz="2800" dirty="0">
                <a:latin typeface="+mj-lt"/>
              </a:rPr>
              <a:t>is protocol to prevent collision before they happen. </a:t>
            </a:r>
          </a:p>
          <a:p>
            <a:pPr lvl="1">
              <a:lnSpc>
                <a:spcPct val="100000"/>
              </a:lnSpc>
            </a:pPr>
            <a:r>
              <a:rPr lang="en-US" sz="2800" dirty="0">
                <a:latin typeface="+mj-lt"/>
              </a:rPr>
              <a:t>It checks the channel before </a:t>
            </a:r>
            <a:r>
              <a:rPr lang="en-US" sz="2800" dirty="0" err="1">
                <a:latin typeface="+mj-lt"/>
              </a:rPr>
              <a:t>transmiting</a:t>
            </a:r>
            <a:r>
              <a:rPr lang="en-US" sz="2800" dirty="0">
                <a:latin typeface="+mj-lt"/>
              </a:rPr>
              <a:t> the packet. </a:t>
            </a:r>
          </a:p>
          <a:p>
            <a:pPr lvl="1">
              <a:lnSpc>
                <a:spcPct val="100000"/>
              </a:lnSpc>
            </a:pPr>
            <a:r>
              <a:rPr lang="en-US" sz="2800" dirty="0">
                <a:latin typeface="+mj-lt"/>
              </a:rPr>
              <a:t>If the channel is clear, the packet is sent otherwise it waits for period of time and checks again if the channel is clear. </a:t>
            </a:r>
          </a:p>
          <a:p>
            <a:pPr lvl="1">
              <a:lnSpc>
                <a:spcPct val="100000"/>
              </a:lnSpc>
            </a:pPr>
            <a:r>
              <a:rPr lang="en-US" sz="2800" dirty="0">
                <a:latin typeface="+mj-lt"/>
              </a:rPr>
              <a:t>The period of time is called the </a:t>
            </a:r>
            <a:r>
              <a:rPr lang="en-US" sz="2800" dirty="0" err="1">
                <a:latin typeface="+mj-lt"/>
              </a:rPr>
              <a:t>backoff</a:t>
            </a:r>
            <a:r>
              <a:rPr lang="en-US" sz="2800" dirty="0">
                <a:latin typeface="+mj-lt"/>
              </a:rPr>
              <a:t> factor and counted down by a </a:t>
            </a:r>
            <a:r>
              <a:rPr lang="en-US" sz="2800" dirty="0" err="1">
                <a:latin typeface="+mj-lt"/>
              </a:rPr>
              <a:t>backoff</a:t>
            </a:r>
            <a:r>
              <a:rPr lang="en-US" sz="2800" dirty="0">
                <a:latin typeface="+mj-lt"/>
              </a:rPr>
              <a:t> counter. </a:t>
            </a:r>
          </a:p>
          <a:p>
            <a:pPr>
              <a:lnSpc>
                <a:spcPct val="100000"/>
              </a:lnSpc>
            </a:pPr>
            <a:endParaRPr lang="en-US" sz="2400" dirty="0">
              <a:latin typeface="+mj-lt"/>
            </a:endParaRPr>
          </a:p>
          <a:p>
            <a:pPr marL="0" indent="0">
              <a:lnSpc>
                <a:spcPct val="100000"/>
              </a:lnSpc>
              <a:buNone/>
            </a:pPr>
            <a:endParaRPr lang="en-US" sz="2400" dirty="0">
              <a:latin typeface="+mj-lt"/>
            </a:endParaRPr>
          </a:p>
          <a:p>
            <a:pPr marL="0" indent="0">
              <a:lnSpc>
                <a:spcPct val="100000"/>
              </a:lnSpc>
              <a:buNone/>
            </a:pPr>
            <a:endParaRPr lang="en-US" dirty="0"/>
          </a:p>
          <a:p>
            <a:pPr>
              <a:lnSpc>
                <a:spcPct val="100000"/>
              </a:lnSpc>
            </a:pPr>
            <a:endParaRPr lang="en-US" dirty="0"/>
          </a:p>
        </p:txBody>
      </p:sp>
    </p:spTree>
    <p:extLst>
      <p:ext uri="{BB962C8B-B14F-4D97-AF65-F5344CB8AC3E}">
        <p14:creationId xmlns:p14="http://schemas.microsoft.com/office/powerpoint/2010/main" val="626834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C078A5-44AA-EE42-AE43-EA70992134A3}"/>
              </a:ext>
            </a:extLst>
          </p:cNvPr>
          <p:cNvSpPr>
            <a:spLocks noGrp="1"/>
          </p:cNvSpPr>
          <p:nvPr>
            <p:ph type="title"/>
          </p:nvPr>
        </p:nvSpPr>
        <p:spPr>
          <a:xfrm>
            <a:off x="820738" y="404813"/>
            <a:ext cx="10196512" cy="863600"/>
          </a:xfrm>
        </p:spPr>
        <p:txBody>
          <a:bodyPr/>
          <a:lstStyle/>
          <a:p>
            <a:r>
              <a:rPr lang="en-US" dirty="0"/>
              <a:t>Services of Data Link Layer </a:t>
            </a:r>
          </a:p>
        </p:txBody>
      </p:sp>
      <p:sp>
        <p:nvSpPr>
          <p:cNvPr id="3" name="Content Placeholder 2">
            <a:extLst>
              <a:ext uri="{FF2B5EF4-FFF2-40B4-BE49-F238E27FC236}">
                <a16:creationId xmlns:a16="http://schemas.microsoft.com/office/drawing/2014/main" xmlns="" id="{31E3A4DE-B195-504A-9394-C5FC2A5926E6}"/>
              </a:ext>
            </a:extLst>
          </p:cNvPr>
          <p:cNvSpPr>
            <a:spLocks noGrp="1"/>
          </p:cNvSpPr>
          <p:nvPr>
            <p:ph idx="4294967295"/>
          </p:nvPr>
        </p:nvSpPr>
        <p:spPr>
          <a:xfrm>
            <a:off x="542443" y="1268413"/>
            <a:ext cx="11371262" cy="5040313"/>
          </a:xfrm>
        </p:spPr>
        <p:txBody>
          <a:bodyPr>
            <a:noAutofit/>
          </a:bodyPr>
          <a:lstStyle/>
          <a:p>
            <a:r>
              <a:rPr lang="en-US" sz="2000" b="1" dirty="0"/>
              <a:t>Flow Control : </a:t>
            </a:r>
            <a:r>
              <a:rPr lang="en-US" sz="2000" dirty="0"/>
              <a:t>pacing between adjacent sending and receiving nodes. </a:t>
            </a:r>
          </a:p>
          <a:p>
            <a:r>
              <a:rPr lang="en-US" sz="2000" b="1" dirty="0"/>
              <a:t>Framing </a:t>
            </a:r>
            <a:r>
              <a:rPr lang="en-US" sz="2000" dirty="0"/>
              <a:t>: Large block of data is converted into small frames. The frame contains 3 parts – Header, Data and Trailer </a:t>
            </a:r>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b="1" dirty="0"/>
              <a:t>Error Detection : </a:t>
            </a:r>
            <a:r>
              <a:rPr lang="en-US" sz="2000" dirty="0"/>
              <a:t>Error occurs due to change in bit during transmission or reception due to noise, signal attenuation etc. It is achieved by error detecting code that is function of bits being transmitted. </a:t>
            </a:r>
          </a:p>
          <a:p>
            <a:r>
              <a:rPr lang="en-US" sz="2000" b="1" dirty="0"/>
              <a:t>Error Correction</a:t>
            </a:r>
            <a:r>
              <a:rPr lang="en-US" sz="2000" dirty="0"/>
              <a:t> : Capable of detecting and correcting the bit(s) error without resorting for transmission. </a:t>
            </a:r>
            <a:endParaRPr lang="en-US" sz="2000" b="1" dirty="0"/>
          </a:p>
        </p:txBody>
      </p:sp>
      <p:pic>
        <p:nvPicPr>
          <p:cNvPr id="6" name="Picture 6">
            <a:extLst>
              <a:ext uri="{FF2B5EF4-FFF2-40B4-BE49-F238E27FC236}">
                <a16:creationId xmlns:a16="http://schemas.microsoft.com/office/drawing/2014/main" xmlns="" id="{56F714E7-5B36-B847-9254-F37B48A9878E}"/>
              </a:ext>
            </a:extLst>
          </p:cNvPr>
          <p:cNvPicPr>
            <a:picLocks noChangeAspect="1"/>
          </p:cNvPicPr>
          <p:nvPr/>
        </p:nvPicPr>
        <p:blipFill rotWithShape="1">
          <a:blip r:embed="rId2">
            <a:extLst>
              <a:ext uri="{28A0092B-C50C-407E-A947-70E740481C1C}">
                <a14:useLocalDpi xmlns:a14="http://schemas.microsoft.com/office/drawing/2010/main" val="0"/>
              </a:ext>
            </a:extLst>
          </a:blip>
          <a:srcRect t="7729"/>
          <a:stretch/>
        </p:blipFill>
        <p:spPr>
          <a:xfrm>
            <a:off x="1695968" y="2132013"/>
            <a:ext cx="8128000" cy="2944320"/>
          </a:xfrm>
          <a:prstGeom prst="rect">
            <a:avLst/>
          </a:prstGeom>
        </p:spPr>
      </p:pic>
    </p:spTree>
    <p:extLst>
      <p:ext uri="{BB962C8B-B14F-4D97-AF65-F5344CB8AC3E}">
        <p14:creationId xmlns:p14="http://schemas.microsoft.com/office/powerpoint/2010/main" val="23605670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DF80B-A58E-4B46-9353-4067AD4DCB11}"/>
              </a:ext>
            </a:extLst>
          </p:cNvPr>
          <p:cNvSpPr>
            <a:spLocks noGrp="1"/>
          </p:cNvSpPr>
          <p:nvPr>
            <p:ph type="title"/>
          </p:nvPr>
        </p:nvSpPr>
        <p:spPr>
          <a:xfrm>
            <a:off x="820738" y="404813"/>
            <a:ext cx="10196512" cy="863600"/>
          </a:xfrm>
        </p:spPr>
        <p:txBody>
          <a:bodyPr/>
          <a:lstStyle/>
          <a:p>
            <a:r>
              <a:rPr lang="en-US"/>
              <a:t>Protocols of data link layer </a:t>
            </a:r>
          </a:p>
        </p:txBody>
      </p:sp>
      <p:sp>
        <p:nvSpPr>
          <p:cNvPr id="3" name="Content Placeholder 2">
            <a:extLst>
              <a:ext uri="{FF2B5EF4-FFF2-40B4-BE49-F238E27FC236}">
                <a16:creationId xmlns:a16="http://schemas.microsoft.com/office/drawing/2014/main" xmlns="" id="{C3914A87-AD86-344D-B685-1FB9848780B8}"/>
              </a:ext>
            </a:extLst>
          </p:cNvPr>
          <p:cNvSpPr>
            <a:spLocks noGrp="1"/>
          </p:cNvSpPr>
          <p:nvPr>
            <p:ph idx="4294967295"/>
          </p:nvPr>
        </p:nvSpPr>
        <p:spPr>
          <a:xfrm>
            <a:off x="555695" y="1268413"/>
            <a:ext cx="11371262" cy="5040313"/>
          </a:xfrm>
        </p:spPr>
        <p:txBody>
          <a:bodyPr>
            <a:normAutofit/>
          </a:bodyPr>
          <a:lstStyle/>
          <a:p>
            <a:pPr marL="514350" indent="-514350">
              <a:lnSpc>
                <a:spcPct val="150000"/>
              </a:lnSpc>
              <a:buFont typeface="+mj-lt"/>
              <a:buAutoNum type="arabicPeriod"/>
            </a:pPr>
            <a:r>
              <a:rPr lang="en-US" sz="2400" b="1" dirty="0"/>
              <a:t>Address Resolution Protocol (ARP) – </a:t>
            </a:r>
            <a:r>
              <a:rPr lang="en-US" sz="2400" dirty="0"/>
              <a:t>Each host has ARP table. It is used to find the MAC address of given IP address. </a:t>
            </a:r>
          </a:p>
          <a:p>
            <a:pPr marL="514350" indent="-514350">
              <a:lnSpc>
                <a:spcPct val="150000"/>
              </a:lnSpc>
              <a:buFont typeface="+mj-lt"/>
              <a:buAutoNum type="arabicPeriod"/>
            </a:pPr>
            <a:r>
              <a:rPr lang="en-US" sz="2400" b="1" dirty="0"/>
              <a:t>Asynchronous Transfer Mode (ATM) – </a:t>
            </a:r>
            <a:r>
              <a:rPr lang="en-US" sz="2400" dirty="0"/>
              <a:t>It uses asynchronous TDM and encodes data into small, fixed size cells. </a:t>
            </a:r>
          </a:p>
          <a:p>
            <a:pPr marL="514350" indent="-514350">
              <a:lnSpc>
                <a:spcPct val="150000"/>
              </a:lnSpc>
              <a:buFont typeface="+mj-lt"/>
              <a:buAutoNum type="arabicPeriod"/>
            </a:pPr>
            <a:r>
              <a:rPr lang="en-US" sz="2400" b="1" dirty="0"/>
              <a:t>Point-to-Point Protocol (PPP) – </a:t>
            </a:r>
            <a:r>
              <a:rPr lang="en-US" sz="2400" dirty="0"/>
              <a:t>It provides a standard method for transporting packets in the form of frames over peer-to-peer links. </a:t>
            </a:r>
          </a:p>
          <a:p>
            <a:pPr marL="514350" indent="-514350">
              <a:lnSpc>
                <a:spcPct val="150000"/>
              </a:lnSpc>
              <a:buFont typeface="+mj-lt"/>
              <a:buAutoNum type="arabicPeriod"/>
            </a:pPr>
            <a:r>
              <a:rPr lang="en-US" sz="2400" b="1" dirty="0"/>
              <a:t>High Level Data Link Control (HDLC) – </a:t>
            </a:r>
            <a:r>
              <a:rPr lang="en-US" sz="2400" dirty="0"/>
              <a:t>It is bit oriented protocol used for error free transmission of data and control the speed at which data is transmitted. </a:t>
            </a:r>
            <a:endParaRPr lang="en-US" sz="2400" b="1" dirty="0"/>
          </a:p>
          <a:p>
            <a:pPr marL="514350" indent="-514350">
              <a:lnSpc>
                <a:spcPct val="150000"/>
              </a:lnSpc>
              <a:buFont typeface="+mj-lt"/>
              <a:buAutoNum type="arabicPeriod"/>
            </a:pPr>
            <a:endParaRPr lang="en-US" sz="2400" b="1" dirty="0"/>
          </a:p>
          <a:p>
            <a:pPr marL="514350" indent="-514350">
              <a:lnSpc>
                <a:spcPct val="150000"/>
              </a:lnSpc>
              <a:buFont typeface="+mj-lt"/>
              <a:buAutoNum type="arabicPeriod"/>
            </a:pPr>
            <a:endParaRPr lang="en-US" sz="2400" dirty="0"/>
          </a:p>
          <a:p>
            <a:pPr marL="514350" indent="-514350">
              <a:lnSpc>
                <a:spcPct val="150000"/>
              </a:lnSpc>
              <a:buFont typeface="+mj-lt"/>
              <a:buAutoNum type="arabicPeriod"/>
            </a:pPr>
            <a:endParaRPr lang="en-US" sz="2400" b="1" dirty="0"/>
          </a:p>
          <a:p>
            <a:pPr marL="514350" indent="-514350">
              <a:lnSpc>
                <a:spcPct val="150000"/>
              </a:lnSpc>
              <a:buFont typeface="+mj-lt"/>
              <a:buAutoNum type="arabicPeriod"/>
            </a:pPr>
            <a:endParaRPr lang="en-US" sz="2400" b="1" dirty="0"/>
          </a:p>
        </p:txBody>
      </p:sp>
    </p:spTree>
    <p:extLst>
      <p:ext uri="{BB962C8B-B14F-4D97-AF65-F5344CB8AC3E}">
        <p14:creationId xmlns:p14="http://schemas.microsoft.com/office/powerpoint/2010/main" val="28034987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30"/>
          </p:nvPr>
        </p:nvSpPr>
        <p:spPr>
          <a:xfrm>
            <a:off x="3594652" y="1745371"/>
            <a:ext cx="9220200" cy="2743200"/>
          </a:xfrm>
        </p:spPr>
        <p:txBody>
          <a:bodyPr>
            <a:noAutofit/>
          </a:bodyPr>
          <a:lstStyle/>
          <a:p>
            <a:pPr marL="914400" lvl="2" indent="0">
              <a:buNone/>
            </a:pPr>
            <a:r>
              <a:rPr lang="en-US" sz="7200" b="1" dirty="0" smtClean="0">
                <a:solidFill>
                  <a:srgbClr val="0070C0"/>
                </a:solidFill>
              </a:rPr>
              <a:t>Physical </a:t>
            </a:r>
            <a:r>
              <a:rPr lang="en-US" sz="7200" b="1" dirty="0">
                <a:solidFill>
                  <a:srgbClr val="0070C0"/>
                </a:solidFill>
              </a:rPr>
              <a:t>Layer</a:t>
            </a:r>
          </a:p>
          <a:p>
            <a:pPr>
              <a:lnSpc>
                <a:spcPct val="110000"/>
              </a:lnSpc>
            </a:pPr>
            <a:endParaRPr lang="pt-PT" sz="8000"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72778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CDD76-237E-E042-967F-452B7DF61824}"/>
              </a:ext>
            </a:extLst>
          </p:cNvPr>
          <p:cNvSpPr>
            <a:spLocks noGrp="1"/>
          </p:cNvSpPr>
          <p:nvPr>
            <p:ph type="title"/>
          </p:nvPr>
        </p:nvSpPr>
        <p:spPr>
          <a:xfrm>
            <a:off x="820737" y="404813"/>
            <a:ext cx="10090495" cy="863600"/>
          </a:xfrm>
        </p:spPr>
        <p:txBody>
          <a:bodyPr/>
          <a:lstStyle/>
          <a:p>
            <a:r>
              <a:rPr lang="en-US" dirty="0"/>
              <a:t>Physical Layer </a:t>
            </a:r>
          </a:p>
        </p:txBody>
      </p:sp>
      <p:sp>
        <p:nvSpPr>
          <p:cNvPr id="3" name="Content Placeholder 2">
            <a:extLst>
              <a:ext uri="{FF2B5EF4-FFF2-40B4-BE49-F238E27FC236}">
                <a16:creationId xmlns:a16="http://schemas.microsoft.com/office/drawing/2014/main" xmlns="" id="{3DC63DE2-21C8-2B4E-8526-4586046EE1BE}"/>
              </a:ext>
            </a:extLst>
          </p:cNvPr>
          <p:cNvSpPr>
            <a:spLocks noGrp="1"/>
          </p:cNvSpPr>
          <p:nvPr>
            <p:ph idx="4294967295"/>
          </p:nvPr>
        </p:nvSpPr>
        <p:spPr>
          <a:xfrm>
            <a:off x="820738" y="1412875"/>
            <a:ext cx="11371262" cy="5040313"/>
          </a:xfrm>
        </p:spPr>
        <p:txBody>
          <a:bodyPr>
            <a:normAutofit/>
          </a:bodyPr>
          <a:lstStyle/>
          <a:p>
            <a:r>
              <a:rPr lang="en-US" sz="2400" dirty="0"/>
              <a:t>It is the lowest layer of the OSI reference model. </a:t>
            </a:r>
          </a:p>
          <a:p>
            <a:r>
              <a:rPr lang="en-US" sz="2400" dirty="0"/>
              <a:t>It is responsible for sending bits from one computer to another. </a:t>
            </a:r>
          </a:p>
          <a:p>
            <a:r>
              <a:rPr lang="en-US" sz="2400" dirty="0"/>
              <a:t>It deals with the setup of physical connection in the network and with transmission and reception of signals. </a:t>
            </a:r>
          </a:p>
          <a:p>
            <a:endParaRPr lang="en-US" sz="2400" dirty="0"/>
          </a:p>
          <a:p>
            <a:endParaRPr lang="en-US" sz="2400" dirty="0"/>
          </a:p>
        </p:txBody>
      </p:sp>
      <p:pic>
        <p:nvPicPr>
          <p:cNvPr id="6" name="Picture 6">
            <a:extLst>
              <a:ext uri="{FF2B5EF4-FFF2-40B4-BE49-F238E27FC236}">
                <a16:creationId xmlns:a16="http://schemas.microsoft.com/office/drawing/2014/main" xmlns="" id="{6EF0C849-B9BE-9846-BBC1-6309086C7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430" y="3061253"/>
            <a:ext cx="5467172" cy="2941292"/>
          </a:xfrm>
          <a:prstGeom prst="rect">
            <a:avLst/>
          </a:prstGeom>
        </p:spPr>
      </p:pic>
    </p:spTree>
    <p:extLst>
      <p:ext uri="{BB962C8B-B14F-4D97-AF65-F5344CB8AC3E}">
        <p14:creationId xmlns:p14="http://schemas.microsoft.com/office/powerpoint/2010/main" val="42405400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CEE18-013B-944E-A204-007E6BC56F88}"/>
              </a:ext>
            </a:extLst>
          </p:cNvPr>
          <p:cNvSpPr>
            <a:spLocks noGrp="1"/>
          </p:cNvSpPr>
          <p:nvPr>
            <p:ph type="title"/>
          </p:nvPr>
        </p:nvSpPr>
        <p:spPr>
          <a:xfrm>
            <a:off x="820738" y="404813"/>
            <a:ext cx="10196512" cy="863600"/>
          </a:xfrm>
        </p:spPr>
        <p:txBody>
          <a:bodyPr/>
          <a:lstStyle/>
          <a:p>
            <a:r>
              <a:rPr lang="en-US" dirty="0"/>
              <a:t>Functions of Physical Layer </a:t>
            </a:r>
          </a:p>
        </p:txBody>
      </p:sp>
      <p:sp>
        <p:nvSpPr>
          <p:cNvPr id="3" name="Content Placeholder 2">
            <a:extLst>
              <a:ext uri="{FF2B5EF4-FFF2-40B4-BE49-F238E27FC236}">
                <a16:creationId xmlns:a16="http://schemas.microsoft.com/office/drawing/2014/main" xmlns="" id="{21D01781-2CF6-4E42-A86E-69CE268ECF4F}"/>
              </a:ext>
            </a:extLst>
          </p:cNvPr>
          <p:cNvSpPr>
            <a:spLocks noGrp="1"/>
          </p:cNvSpPr>
          <p:nvPr>
            <p:ph idx="4294967295"/>
          </p:nvPr>
        </p:nvSpPr>
        <p:spPr>
          <a:xfrm>
            <a:off x="820738" y="1412875"/>
            <a:ext cx="11371262" cy="5040313"/>
          </a:xfrm>
        </p:spPr>
        <p:txBody>
          <a:bodyPr>
            <a:normAutofit/>
          </a:bodyPr>
          <a:lstStyle/>
          <a:p>
            <a:pPr marL="457200" indent="-457200">
              <a:lnSpc>
                <a:spcPct val="150000"/>
              </a:lnSpc>
              <a:buFont typeface="+mj-lt"/>
              <a:buAutoNum type="arabicPeriod"/>
            </a:pPr>
            <a:r>
              <a:rPr lang="en-US" sz="2400" b="1" dirty="0"/>
              <a:t>Representation of bits </a:t>
            </a:r>
            <a:endParaRPr lang="en-US" sz="2400" dirty="0"/>
          </a:p>
          <a:p>
            <a:pPr marL="457200" indent="-457200">
              <a:lnSpc>
                <a:spcPct val="150000"/>
              </a:lnSpc>
              <a:buFont typeface="+mj-lt"/>
              <a:buAutoNum type="arabicPeriod"/>
            </a:pPr>
            <a:r>
              <a:rPr lang="en-US" sz="2400" b="1" dirty="0"/>
              <a:t>Data Rate </a:t>
            </a:r>
            <a:endParaRPr lang="en-US" sz="2400" dirty="0"/>
          </a:p>
          <a:p>
            <a:pPr marL="457200" indent="-457200">
              <a:lnSpc>
                <a:spcPct val="150000"/>
              </a:lnSpc>
              <a:buFont typeface="+mj-lt"/>
              <a:buAutoNum type="arabicPeriod"/>
            </a:pPr>
            <a:r>
              <a:rPr lang="en-US" sz="2400" b="1" dirty="0"/>
              <a:t>Synchronization</a:t>
            </a:r>
            <a:r>
              <a:rPr lang="en-US" sz="2400" dirty="0"/>
              <a:t> </a:t>
            </a:r>
          </a:p>
          <a:p>
            <a:pPr marL="457200" indent="-457200">
              <a:lnSpc>
                <a:spcPct val="150000"/>
              </a:lnSpc>
              <a:buFont typeface="+mj-lt"/>
              <a:buAutoNum type="arabicPeriod"/>
            </a:pPr>
            <a:r>
              <a:rPr lang="en-US" sz="2400" b="1" dirty="0"/>
              <a:t>Interface </a:t>
            </a:r>
            <a:endParaRPr lang="en-US" sz="2400" dirty="0" smtClean="0"/>
          </a:p>
          <a:p>
            <a:pPr marL="457200" indent="-457200">
              <a:lnSpc>
                <a:spcPct val="150000"/>
              </a:lnSpc>
              <a:buFont typeface="+mj-lt"/>
              <a:buAutoNum type="arabicPeriod"/>
            </a:pPr>
            <a:r>
              <a:rPr lang="en-US" sz="2400" b="1" dirty="0"/>
              <a:t>Line Configuration </a:t>
            </a:r>
            <a:endParaRPr lang="en-US" sz="2400" dirty="0"/>
          </a:p>
          <a:p>
            <a:pPr marL="457200" indent="-457200">
              <a:lnSpc>
                <a:spcPct val="150000"/>
              </a:lnSpc>
              <a:buFont typeface="+mj-lt"/>
              <a:buAutoNum type="arabicPeriod"/>
            </a:pPr>
            <a:r>
              <a:rPr lang="en-US" sz="2400" b="1" dirty="0"/>
              <a:t>Topologies </a:t>
            </a:r>
            <a:endParaRPr lang="en-US" sz="2400" dirty="0"/>
          </a:p>
          <a:p>
            <a:pPr marL="457200" indent="-457200">
              <a:lnSpc>
                <a:spcPct val="150000"/>
              </a:lnSpc>
              <a:buFont typeface="+mj-lt"/>
              <a:buAutoNum type="arabicPeriod"/>
            </a:pPr>
            <a:r>
              <a:rPr lang="en-US" sz="2400" b="1" dirty="0"/>
              <a:t>Transmission Modes </a:t>
            </a:r>
            <a:endParaRPr lang="en-US" sz="2400" dirty="0"/>
          </a:p>
          <a:p>
            <a:pPr>
              <a:lnSpc>
                <a:spcPct val="150000"/>
              </a:lnSpc>
            </a:pPr>
            <a:endParaRPr lang="en-US" sz="2400" dirty="0"/>
          </a:p>
          <a:p>
            <a:pPr>
              <a:lnSpc>
                <a:spcPct val="150000"/>
              </a:lnSpc>
            </a:pPr>
            <a:endParaRPr lang="en-US" sz="2400" dirty="0"/>
          </a:p>
          <a:p>
            <a:pPr>
              <a:lnSpc>
                <a:spcPct val="150000"/>
              </a:lnSpc>
            </a:pPr>
            <a:endParaRPr lang="en-US" sz="2400" b="1" dirty="0"/>
          </a:p>
          <a:p>
            <a:pPr>
              <a:lnSpc>
                <a:spcPct val="150000"/>
              </a:lnSpc>
            </a:pPr>
            <a:endParaRPr lang="en-US" sz="2400" dirty="0"/>
          </a:p>
          <a:p>
            <a:pPr>
              <a:lnSpc>
                <a:spcPct val="150000"/>
              </a:lnSpc>
            </a:pPr>
            <a:endParaRPr lang="en-US" sz="2400" dirty="0"/>
          </a:p>
          <a:p>
            <a:pPr>
              <a:lnSpc>
                <a:spcPct val="150000"/>
              </a:lnSpc>
            </a:pPr>
            <a:endParaRPr lang="en-US" sz="2400" dirty="0"/>
          </a:p>
          <a:p>
            <a:pPr>
              <a:lnSpc>
                <a:spcPct val="150000"/>
              </a:lnSpc>
            </a:pPr>
            <a:endParaRPr lang="en-US" sz="2400" b="1" dirty="0"/>
          </a:p>
          <a:p>
            <a:pPr>
              <a:lnSpc>
                <a:spcPct val="150000"/>
              </a:lnSpc>
            </a:pPr>
            <a:endParaRPr lang="en-US" sz="2400" dirty="0"/>
          </a:p>
          <a:p>
            <a:pPr>
              <a:lnSpc>
                <a:spcPct val="150000"/>
              </a:lnSpc>
            </a:pPr>
            <a:endParaRPr lang="en-US" sz="2400" b="1" dirty="0"/>
          </a:p>
          <a:p>
            <a:pPr>
              <a:lnSpc>
                <a:spcPct val="150000"/>
              </a:lnSpc>
            </a:pPr>
            <a:endParaRPr lang="en-US" sz="2400" b="1" dirty="0"/>
          </a:p>
        </p:txBody>
      </p:sp>
    </p:spTree>
    <p:extLst>
      <p:ext uri="{BB962C8B-B14F-4D97-AF65-F5344CB8AC3E}">
        <p14:creationId xmlns:p14="http://schemas.microsoft.com/office/powerpoint/2010/main" val="28515092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AE5BF7-C095-EF4B-A052-844BA8F60ECA}"/>
              </a:ext>
            </a:extLst>
          </p:cNvPr>
          <p:cNvSpPr>
            <a:spLocks noGrp="1"/>
          </p:cNvSpPr>
          <p:nvPr>
            <p:ph type="title"/>
          </p:nvPr>
        </p:nvSpPr>
        <p:spPr>
          <a:xfrm>
            <a:off x="820738" y="404813"/>
            <a:ext cx="10196512" cy="863600"/>
          </a:xfrm>
        </p:spPr>
        <p:txBody>
          <a:bodyPr/>
          <a:lstStyle/>
          <a:p>
            <a:r>
              <a:rPr lang="en-US" dirty="0"/>
              <a:t>Services of Physical Layer</a:t>
            </a:r>
          </a:p>
        </p:txBody>
      </p:sp>
      <p:sp>
        <p:nvSpPr>
          <p:cNvPr id="3" name="Content Placeholder 2">
            <a:extLst>
              <a:ext uri="{FF2B5EF4-FFF2-40B4-BE49-F238E27FC236}">
                <a16:creationId xmlns:a16="http://schemas.microsoft.com/office/drawing/2014/main" xmlns="" id="{426483D6-3DC8-DC42-B696-9C4A8DEBBED6}"/>
              </a:ext>
            </a:extLst>
          </p:cNvPr>
          <p:cNvSpPr>
            <a:spLocks noGrp="1"/>
          </p:cNvSpPr>
          <p:nvPr>
            <p:ph idx="4294967295"/>
          </p:nvPr>
        </p:nvSpPr>
        <p:spPr>
          <a:xfrm>
            <a:off x="820738" y="1412875"/>
            <a:ext cx="11371262" cy="5040313"/>
          </a:xfrm>
        </p:spPr>
        <p:txBody>
          <a:bodyPr>
            <a:normAutofit/>
          </a:bodyPr>
          <a:lstStyle/>
          <a:p>
            <a:pPr marL="285750" indent="-285750">
              <a:lnSpc>
                <a:spcPct val="100000"/>
              </a:lnSpc>
              <a:buFont typeface="Arial" panose="020B0604020202020204" pitchFamily="34" charset="0"/>
              <a:buChar char="•"/>
            </a:pPr>
            <a:r>
              <a:rPr lang="en-US" sz="2400" dirty="0"/>
              <a:t>Bit-by-bit delivery. </a:t>
            </a:r>
          </a:p>
          <a:p>
            <a:pPr marL="285750" indent="-285750">
              <a:lnSpc>
                <a:spcPct val="100000"/>
              </a:lnSpc>
              <a:buFont typeface="Arial" panose="020B0604020202020204" pitchFamily="34" charset="0"/>
              <a:buChar char="•"/>
            </a:pPr>
            <a:r>
              <a:rPr lang="en-US" sz="2400" dirty="0"/>
              <a:t>Modulates the process of converting a signal from one form to another so that it can be transmitted.</a:t>
            </a:r>
          </a:p>
          <a:p>
            <a:pPr marL="285750" indent="-285750">
              <a:lnSpc>
                <a:spcPct val="100000"/>
              </a:lnSpc>
              <a:buFont typeface="Arial" panose="020B0604020202020204" pitchFamily="34" charset="0"/>
              <a:buChar char="•"/>
            </a:pPr>
            <a:r>
              <a:rPr lang="en-US" sz="2400" dirty="0"/>
              <a:t>Line coding, which allows data to be sent by hardware devices that are optimized for digital communications. </a:t>
            </a:r>
          </a:p>
          <a:p>
            <a:pPr marL="285750" indent="-285750">
              <a:lnSpc>
                <a:spcPct val="100000"/>
              </a:lnSpc>
              <a:buFont typeface="Arial" panose="020B0604020202020204" pitchFamily="34" charset="0"/>
              <a:buChar char="•"/>
            </a:pPr>
            <a:r>
              <a:rPr lang="en-US" sz="2400" dirty="0"/>
              <a:t>Circuit switching </a:t>
            </a:r>
          </a:p>
          <a:p>
            <a:pPr marL="285750" indent="-285750">
              <a:lnSpc>
                <a:spcPct val="100000"/>
              </a:lnSpc>
              <a:buFont typeface="Arial" panose="020B0604020202020204" pitchFamily="34" charset="0"/>
              <a:buChar char="•"/>
            </a:pPr>
            <a:r>
              <a:rPr lang="en-US" sz="2400" dirty="0"/>
              <a:t>Multiplexing </a:t>
            </a:r>
          </a:p>
          <a:p>
            <a:pPr marL="285750" indent="-285750">
              <a:lnSpc>
                <a:spcPct val="100000"/>
              </a:lnSpc>
              <a:buFont typeface="Arial" panose="020B0604020202020204" pitchFamily="34" charset="0"/>
              <a:buChar char="•"/>
            </a:pPr>
            <a:r>
              <a:rPr lang="en-US" sz="2400" dirty="0"/>
              <a:t>Carrier sensing and collision detection. </a:t>
            </a:r>
            <a:endParaRPr lang="en-US" sz="2400" dirty="0" smtClean="0"/>
          </a:p>
          <a:p>
            <a:pPr marL="285750" indent="-285750">
              <a:lnSpc>
                <a:spcPct val="100000"/>
              </a:lnSpc>
              <a:buFont typeface="Arial" panose="020B0604020202020204" pitchFamily="34" charset="0"/>
              <a:buChar char="•"/>
            </a:pPr>
            <a:r>
              <a:rPr lang="en-US" sz="2400" dirty="0"/>
              <a:t>Signal equalization to ensure reliable connections and facilitate multiplexing. </a:t>
            </a:r>
          </a:p>
          <a:p>
            <a:pPr marL="285750" indent="-285750">
              <a:lnSpc>
                <a:spcPct val="100000"/>
              </a:lnSpc>
              <a:buFont typeface="Arial" panose="020B0604020202020204" pitchFamily="34" charset="0"/>
              <a:buChar char="•"/>
            </a:pPr>
            <a:r>
              <a:rPr lang="en-US" sz="2400" dirty="0"/>
              <a:t>Forward error correction such as error correction code. </a:t>
            </a:r>
          </a:p>
          <a:p>
            <a:endParaRPr lang="en-US" sz="2400" dirty="0"/>
          </a:p>
          <a:p>
            <a:endParaRPr lang="en-US" sz="2400" dirty="0"/>
          </a:p>
          <a:p>
            <a:endParaRPr lang="en-US" sz="2400" dirty="0"/>
          </a:p>
          <a:p>
            <a:endParaRPr lang="en-US" sz="2400" dirty="0"/>
          </a:p>
          <a:p>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116312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F7AD632-9444-6340-97F2-935D404DBC5F}"/>
              </a:ext>
            </a:extLst>
          </p:cNvPr>
          <p:cNvSpPr>
            <a:spLocks noGrp="1"/>
          </p:cNvSpPr>
          <p:nvPr>
            <p:ph idx="4294967295"/>
          </p:nvPr>
        </p:nvSpPr>
        <p:spPr>
          <a:xfrm>
            <a:off x="808382" y="429633"/>
            <a:ext cx="10515600" cy="5538788"/>
          </a:xfrm>
        </p:spPr>
        <p:txBody>
          <a:bodyPr>
            <a:normAutofit/>
          </a:bodyPr>
          <a:lstStyle/>
          <a:p>
            <a:pPr marL="0" indent="0">
              <a:buNone/>
            </a:pPr>
            <a:r>
              <a:rPr lang="en-US" sz="2400" b="1" dirty="0"/>
              <a:t>The physical layer is also concerned with :</a:t>
            </a:r>
          </a:p>
          <a:p>
            <a:pPr marL="0" indent="0">
              <a:buNone/>
            </a:pPr>
            <a:endParaRPr lang="en-US" sz="2400" b="1" dirty="0"/>
          </a:p>
          <a:p>
            <a:r>
              <a:rPr lang="en-US" sz="2400" b="1" dirty="0"/>
              <a:t>Bit rate </a:t>
            </a:r>
            <a:r>
              <a:rPr lang="en-US" sz="2400" dirty="0"/>
              <a:t>– is the total number of physically transferred bits per second. </a:t>
            </a:r>
          </a:p>
          <a:p>
            <a:r>
              <a:rPr lang="en-US" sz="2400" b="1" dirty="0"/>
              <a:t>Point-to-point</a:t>
            </a:r>
            <a:r>
              <a:rPr lang="en-US" sz="2400" dirty="0"/>
              <a:t>, multipoint or point-to-multipoint line configuration. </a:t>
            </a:r>
          </a:p>
          <a:p>
            <a:r>
              <a:rPr lang="en-US" sz="2400" b="1" dirty="0"/>
              <a:t>Serial or parallel </a:t>
            </a:r>
            <a:r>
              <a:rPr lang="en-US" sz="2400" b="1" dirty="0" smtClean="0"/>
              <a:t>communication</a:t>
            </a:r>
            <a:r>
              <a:rPr lang="en-US" sz="2400" dirty="0"/>
              <a:t> </a:t>
            </a:r>
            <a:r>
              <a:rPr lang="en-US" sz="2400" dirty="0" smtClean="0"/>
              <a:t>- Simplex</a:t>
            </a:r>
            <a:r>
              <a:rPr lang="en-US" sz="2400" dirty="0"/>
              <a:t>, half duplex or full duplex transmission mode. </a:t>
            </a:r>
          </a:p>
          <a:p>
            <a:endParaRPr lang="en-US" sz="2400" dirty="0"/>
          </a:p>
          <a:p>
            <a:endParaRPr lang="en-US" sz="2400" dirty="0"/>
          </a:p>
          <a:p>
            <a:endParaRPr lang="en-US" sz="2400" dirty="0"/>
          </a:p>
          <a:p>
            <a:endParaRPr lang="en-US" sz="2400" dirty="0"/>
          </a:p>
        </p:txBody>
      </p:sp>
      <p:pic>
        <p:nvPicPr>
          <p:cNvPr id="4" name="Picture 4">
            <a:extLst>
              <a:ext uri="{FF2B5EF4-FFF2-40B4-BE49-F238E27FC236}">
                <a16:creationId xmlns:a16="http://schemas.microsoft.com/office/drawing/2014/main" xmlns="" id="{99F99980-BB4A-D845-9E60-4C2EEABF0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6505" y="2589106"/>
            <a:ext cx="6199354" cy="3665920"/>
          </a:xfrm>
          <a:prstGeom prst="rect">
            <a:avLst/>
          </a:prstGeom>
        </p:spPr>
      </p:pic>
    </p:spTree>
    <p:extLst>
      <p:ext uri="{BB962C8B-B14F-4D97-AF65-F5344CB8AC3E}">
        <p14:creationId xmlns:p14="http://schemas.microsoft.com/office/powerpoint/2010/main" val="173069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97678"/>
            <a:ext cx="6705600" cy="4145279"/>
          </a:xfrm>
          <a:prstGeom prst="rect">
            <a:avLst/>
          </a:prstGeom>
        </p:spPr>
      </p:pic>
    </p:spTree>
    <p:extLst>
      <p:ext uri="{BB962C8B-B14F-4D97-AF65-F5344CB8AC3E}">
        <p14:creationId xmlns:p14="http://schemas.microsoft.com/office/powerpoint/2010/main" val="115729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9928" y="445566"/>
            <a:ext cx="11017250" cy="863600"/>
          </a:xfrm>
        </p:spPr>
        <p:txBody>
          <a:bodyPr/>
          <a:lstStyle/>
          <a:p>
            <a:r>
              <a:rPr lang="en-US" b="1" dirty="0" smtClean="0">
                <a:effectLst>
                  <a:outerShdw blurRad="38100" dist="38100" dir="2700000" algn="tl">
                    <a:srgbClr val="000000">
                      <a:alpha val="43137"/>
                    </a:srgbClr>
                  </a:outerShdw>
                </a:effectLst>
              </a:rPr>
              <a:t>Communicating over Networks</a:t>
            </a:r>
            <a:endParaRPr lang="en-US" b="1" dirty="0">
              <a:effectLst>
                <a:outerShdw blurRad="38100" dist="38100" dir="2700000" algn="tl">
                  <a:srgbClr val="000000">
                    <a:alpha val="43137"/>
                  </a:srgbClr>
                </a:outerShdw>
              </a:effectLst>
            </a:endParaRPr>
          </a:p>
        </p:txBody>
      </p:sp>
      <p:sp>
        <p:nvSpPr>
          <p:cNvPr id="5" name="Content Placeholder 4"/>
          <p:cNvSpPr>
            <a:spLocks noGrp="1"/>
          </p:cNvSpPr>
          <p:nvPr>
            <p:ph idx="4294967295"/>
          </p:nvPr>
        </p:nvSpPr>
        <p:spPr>
          <a:xfrm>
            <a:off x="820738" y="1412875"/>
            <a:ext cx="11371262" cy="5040313"/>
          </a:xfrm>
        </p:spPr>
        <p:txBody>
          <a:bodyPr>
            <a:normAutofit/>
          </a:bodyPr>
          <a:lstStyle/>
          <a:p>
            <a:r>
              <a:rPr lang="en-US" sz="2400" dirty="0" smtClean="0"/>
              <a:t>All networks have four basic elements in common:</a:t>
            </a:r>
          </a:p>
          <a:p>
            <a:pPr marL="0" indent="0">
              <a:buNone/>
            </a:pPr>
            <a:endParaRPr lang="en-US" sz="2400" dirty="0"/>
          </a:p>
        </p:txBody>
      </p:sp>
      <p:graphicFrame>
        <p:nvGraphicFramePr>
          <p:cNvPr id="6" name="Diagram 5"/>
          <p:cNvGraphicFramePr/>
          <p:nvPr>
            <p:extLst/>
          </p:nvPr>
        </p:nvGraphicFramePr>
        <p:xfrm>
          <a:off x="639928" y="2483893"/>
          <a:ext cx="10713872" cy="4039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9985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670" y="312048"/>
            <a:ext cx="11017250" cy="863600"/>
          </a:xfrm>
        </p:spPr>
        <p:txBody>
          <a:bodyPr/>
          <a:lstStyle/>
          <a:p>
            <a:r>
              <a:rPr lang="en-US" b="1" dirty="0" smtClean="0">
                <a:effectLst>
                  <a:outerShdw blurRad="38100" dist="38100" dir="2700000" algn="tl">
                    <a:srgbClr val="000000">
                      <a:alpha val="43137"/>
                    </a:srgbClr>
                  </a:outerShdw>
                </a:effectLst>
              </a:rPr>
              <a:t>Converged Networks</a:t>
            </a:r>
            <a:endParaRPr lang="en-US" b="1"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570038"/>
            <a:ext cx="11283950" cy="5049837"/>
          </a:xfrm>
        </p:spPr>
      </p:pic>
    </p:spTree>
    <p:extLst>
      <p:ext uri="{BB962C8B-B14F-4D97-AF65-F5344CB8AC3E}">
        <p14:creationId xmlns:p14="http://schemas.microsoft.com/office/powerpoint/2010/main" val="10919939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4813"/>
            <a:ext cx="11012557" cy="863600"/>
          </a:xfrm>
        </p:spPr>
        <p:txBody>
          <a:bodyPr>
            <a:normAutofit fontScale="90000"/>
          </a:bodyPr>
          <a:lstStyle/>
          <a:p>
            <a:r>
              <a:rPr lang="en-US" b="1" dirty="0" smtClean="0">
                <a:effectLst>
                  <a:outerShdw blurRad="38100" dist="38100" dir="2700000" algn="tl">
                    <a:srgbClr val="000000">
                      <a:alpha val="43137"/>
                    </a:srgbClr>
                  </a:outerShdw>
                </a:effectLst>
              </a:rPr>
              <a:t>Examples </a:t>
            </a:r>
            <a:r>
              <a:rPr lang="en-US" b="1" dirty="0">
                <a:effectLst>
                  <a:outerShdw blurRad="38100" dist="38100" dir="2700000" algn="tl">
                    <a:srgbClr val="000000">
                      <a:alpha val="43137"/>
                    </a:srgbClr>
                  </a:outerShdw>
                </a:effectLst>
              </a:rPr>
              <a:t>of today's popular communication </a:t>
            </a:r>
            <a:r>
              <a:rPr lang="en-US" b="1" dirty="0" smtClean="0">
                <a:effectLst>
                  <a:outerShdw blurRad="38100" dist="38100" dir="2700000" algn="tl">
                    <a:srgbClr val="000000">
                      <a:alpha val="43137"/>
                    </a:srgbClr>
                  </a:outerShdw>
                </a:effectLst>
              </a:rPr>
              <a:t>tools</a:t>
            </a:r>
            <a:r>
              <a:rPr lang="en-US" b="1" dirty="0">
                <a:effectLst>
                  <a:outerShdw blurRad="38100" dist="38100" dir="2700000" algn="tl">
                    <a:srgbClr val="000000">
                      <a:alpha val="43137"/>
                    </a:srgbClr>
                  </a:outerShdw>
                </a:effectLst>
              </a:rPr>
              <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688217" y="1986426"/>
            <a:ext cx="11371262" cy="5040313"/>
          </a:xfrm>
        </p:spPr>
        <p:txBody>
          <a:bodyPr>
            <a:normAutofit/>
          </a:bodyPr>
          <a:lstStyle/>
          <a:p>
            <a:pPr>
              <a:lnSpc>
                <a:spcPct val="150000"/>
              </a:lnSpc>
            </a:pPr>
            <a:r>
              <a:rPr lang="en-US" sz="2400" dirty="0" smtClean="0"/>
              <a:t>Intranet or Social Internet</a:t>
            </a:r>
          </a:p>
          <a:p>
            <a:pPr>
              <a:lnSpc>
                <a:spcPct val="150000"/>
              </a:lnSpc>
            </a:pPr>
            <a:r>
              <a:rPr lang="en-US" sz="2400" dirty="0" smtClean="0"/>
              <a:t>Chat &amp; Private Messaging</a:t>
            </a:r>
          </a:p>
          <a:p>
            <a:pPr>
              <a:lnSpc>
                <a:spcPct val="150000"/>
              </a:lnSpc>
            </a:pPr>
            <a:r>
              <a:rPr lang="en-US" sz="2400" dirty="0" smtClean="0"/>
              <a:t>Discussion Forums</a:t>
            </a:r>
          </a:p>
          <a:p>
            <a:pPr>
              <a:lnSpc>
                <a:spcPct val="150000"/>
              </a:lnSpc>
            </a:pPr>
            <a:r>
              <a:rPr lang="en-US" sz="2400" dirty="0" smtClean="0"/>
              <a:t>Tracking &amp; Case Software</a:t>
            </a:r>
          </a:p>
          <a:p>
            <a:pPr>
              <a:lnSpc>
                <a:spcPct val="150000"/>
              </a:lnSpc>
            </a:pPr>
            <a:r>
              <a:rPr lang="en-US" sz="2400" dirty="0" smtClean="0"/>
              <a:t>Internal Blogs</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452" y="1986426"/>
            <a:ext cx="3810000" cy="2832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1" y="3877364"/>
            <a:ext cx="3810000" cy="2832100"/>
          </a:xfrm>
          <a:prstGeom prst="rect">
            <a:avLst/>
          </a:prstGeom>
        </p:spPr>
      </p:pic>
    </p:spTree>
    <p:extLst>
      <p:ext uri="{BB962C8B-B14F-4D97-AF65-F5344CB8AC3E}">
        <p14:creationId xmlns:p14="http://schemas.microsoft.com/office/powerpoint/2010/main" val="2661257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31317"/>
            <a:ext cx="11017250" cy="863600"/>
          </a:xfrm>
        </p:spPr>
        <p:txBody>
          <a:bodyPr/>
          <a:lstStyle/>
          <a:p>
            <a:r>
              <a:rPr lang="en-US" b="1" dirty="0" smtClean="0">
                <a:effectLst>
                  <a:outerShdw blurRad="38100" dist="38100" dir="2700000" algn="tl">
                    <a:srgbClr val="000000">
                      <a:alpha val="43137"/>
                    </a:srgbClr>
                  </a:outerShdw>
                </a:effectLst>
              </a:rPr>
              <a:t>Advantages of Networks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820738" y="1412875"/>
            <a:ext cx="11371262" cy="5040313"/>
          </a:xfrm>
        </p:spPr>
        <p:txBody>
          <a:bodyPr>
            <a:normAutofit/>
          </a:bodyPr>
          <a:lstStyle/>
          <a:p>
            <a:pPr marL="285750" indent="-285750">
              <a:lnSpc>
                <a:spcPct val="150000"/>
              </a:lnSpc>
              <a:buFont typeface="Wingdings" panose="05000000000000000000" pitchFamily="2" charset="2"/>
              <a:buChar char="§"/>
            </a:pPr>
            <a:r>
              <a:rPr lang="en-US" sz="2400" dirty="0" smtClean="0"/>
              <a:t>Easy </a:t>
            </a:r>
            <a:r>
              <a:rPr lang="en-US" sz="2400" dirty="0"/>
              <a:t>Communication and </a:t>
            </a:r>
            <a:r>
              <a:rPr lang="en-US" sz="2400" dirty="0" smtClean="0"/>
              <a:t>Speed - </a:t>
            </a:r>
          </a:p>
          <a:p>
            <a:pPr marL="285750" indent="-285750">
              <a:lnSpc>
                <a:spcPct val="150000"/>
              </a:lnSpc>
              <a:buFont typeface="Wingdings" panose="05000000000000000000" pitchFamily="2" charset="2"/>
              <a:buChar char="§"/>
            </a:pPr>
            <a:r>
              <a:rPr lang="en-US" sz="2400" dirty="0"/>
              <a:t>Ability to Share Files, Data and </a:t>
            </a:r>
            <a:r>
              <a:rPr lang="en-US" sz="2400" dirty="0" smtClean="0"/>
              <a:t>Information</a:t>
            </a:r>
          </a:p>
          <a:p>
            <a:pPr marL="285750" indent="-285750">
              <a:lnSpc>
                <a:spcPct val="150000"/>
              </a:lnSpc>
              <a:buFont typeface="Wingdings" panose="05000000000000000000" pitchFamily="2" charset="2"/>
              <a:buChar char="§"/>
            </a:pPr>
            <a:r>
              <a:rPr lang="en-US" sz="2400" dirty="0"/>
              <a:t>Sharing </a:t>
            </a:r>
            <a:r>
              <a:rPr lang="en-US" sz="2400" dirty="0" smtClean="0"/>
              <a:t>Hardware</a:t>
            </a:r>
          </a:p>
          <a:p>
            <a:pPr marL="285750" indent="-285750">
              <a:lnSpc>
                <a:spcPct val="150000"/>
              </a:lnSpc>
              <a:buFont typeface="Wingdings" panose="05000000000000000000" pitchFamily="2" charset="2"/>
              <a:buChar char="§"/>
            </a:pPr>
            <a:r>
              <a:rPr lang="en-US" sz="2400" dirty="0"/>
              <a:t>Sharing </a:t>
            </a:r>
            <a:r>
              <a:rPr lang="en-US" sz="2400" dirty="0" smtClean="0"/>
              <a:t>Software</a:t>
            </a:r>
          </a:p>
          <a:p>
            <a:pPr marL="285750" indent="-285750">
              <a:lnSpc>
                <a:spcPct val="150000"/>
              </a:lnSpc>
              <a:buFont typeface="Wingdings" panose="05000000000000000000" pitchFamily="2" charset="2"/>
              <a:buChar char="§"/>
            </a:pPr>
            <a:r>
              <a:rPr lang="en-US" sz="2400" dirty="0" smtClean="0"/>
              <a:t>Security</a:t>
            </a:r>
          </a:p>
          <a:p>
            <a:pPr marL="285750" indent="-285750">
              <a:lnSpc>
                <a:spcPct val="150000"/>
              </a:lnSpc>
              <a:buFont typeface="Wingdings" panose="05000000000000000000" pitchFamily="2" charset="2"/>
              <a:buChar char="§"/>
            </a:pPr>
            <a:r>
              <a:rPr lang="en-US" sz="2400" dirty="0" smtClean="0"/>
              <a:t>Speed</a:t>
            </a:r>
          </a:p>
        </p:txBody>
      </p:sp>
      <p:pic>
        <p:nvPicPr>
          <p:cNvPr id="4" name="Picture 3"/>
          <p:cNvPicPr>
            <a:picLocks noChangeAspect="1"/>
          </p:cNvPicPr>
          <p:nvPr/>
        </p:nvPicPr>
        <p:blipFill>
          <a:blip r:embed="rId2"/>
          <a:stretch>
            <a:fillRect/>
          </a:stretch>
        </p:blipFill>
        <p:spPr>
          <a:xfrm>
            <a:off x="7895603" y="2630763"/>
            <a:ext cx="3090449" cy="3465237"/>
          </a:xfrm>
          <a:prstGeom prst="rect">
            <a:avLst/>
          </a:prstGeom>
        </p:spPr>
      </p:pic>
    </p:spTree>
    <p:extLst>
      <p:ext uri="{BB962C8B-B14F-4D97-AF65-F5344CB8AC3E}">
        <p14:creationId xmlns:p14="http://schemas.microsoft.com/office/powerpoint/2010/main" val="3313292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357" y="351804"/>
            <a:ext cx="11017250" cy="863600"/>
          </a:xfrm>
        </p:spPr>
        <p:txBody>
          <a:bodyPr/>
          <a:lstStyle/>
          <a:p>
            <a:r>
              <a:rPr lang="en-US" b="1" dirty="0" smtClean="0">
                <a:effectLst>
                  <a:outerShdw blurRad="38100" dist="38100" dir="2700000" algn="tl">
                    <a:srgbClr val="000000">
                      <a:alpha val="43137"/>
                    </a:srgbClr>
                  </a:outerShdw>
                </a:effectLst>
              </a:rPr>
              <a:t>Disadvantages of Networks</a:t>
            </a:r>
            <a:endParaRPr lang="en-US" dirty="0"/>
          </a:p>
        </p:txBody>
      </p:sp>
      <p:sp>
        <p:nvSpPr>
          <p:cNvPr id="3" name="Content Placeholder 2"/>
          <p:cNvSpPr>
            <a:spLocks noGrp="1"/>
          </p:cNvSpPr>
          <p:nvPr>
            <p:ph idx="4294967295"/>
          </p:nvPr>
        </p:nvSpPr>
        <p:spPr>
          <a:xfrm>
            <a:off x="820738" y="1412875"/>
            <a:ext cx="11371262" cy="5040313"/>
          </a:xfrm>
        </p:spPr>
        <p:txBody>
          <a:bodyPr>
            <a:normAutofit/>
          </a:bodyPr>
          <a:lstStyle/>
          <a:p>
            <a:pPr marL="285750" indent="-285750">
              <a:lnSpc>
                <a:spcPct val="150000"/>
              </a:lnSpc>
              <a:buFont typeface="Wingdings" panose="05000000000000000000" pitchFamily="2" charset="2"/>
              <a:buChar char="§"/>
            </a:pPr>
            <a:r>
              <a:rPr lang="en-US" sz="2400" dirty="0"/>
              <a:t>Breakdowns and Possible Loss of </a:t>
            </a:r>
            <a:r>
              <a:rPr lang="en-US" sz="2400" dirty="0" smtClean="0"/>
              <a:t>Resources</a:t>
            </a:r>
          </a:p>
          <a:p>
            <a:pPr marL="285750" indent="-285750">
              <a:lnSpc>
                <a:spcPct val="150000"/>
              </a:lnSpc>
              <a:buFont typeface="Wingdings" panose="05000000000000000000" pitchFamily="2" charset="2"/>
              <a:buChar char="§"/>
            </a:pPr>
            <a:r>
              <a:rPr lang="en-US" sz="2400" dirty="0"/>
              <a:t>Expensive to </a:t>
            </a:r>
            <a:r>
              <a:rPr lang="en-US" sz="2400" dirty="0" smtClean="0"/>
              <a:t>Build</a:t>
            </a:r>
          </a:p>
          <a:p>
            <a:pPr marL="285750" indent="-285750">
              <a:lnSpc>
                <a:spcPct val="150000"/>
              </a:lnSpc>
              <a:buFont typeface="Wingdings" panose="05000000000000000000" pitchFamily="2" charset="2"/>
              <a:buChar char="§"/>
            </a:pPr>
            <a:r>
              <a:rPr lang="en-US" sz="2400" dirty="0"/>
              <a:t>Security </a:t>
            </a:r>
            <a:r>
              <a:rPr lang="en-US" sz="2400" dirty="0" smtClean="0"/>
              <a:t>Threats</a:t>
            </a:r>
          </a:p>
          <a:p>
            <a:pPr marL="285750" indent="-285750">
              <a:lnSpc>
                <a:spcPct val="150000"/>
              </a:lnSpc>
              <a:buFont typeface="Wingdings" panose="05000000000000000000" pitchFamily="2" charset="2"/>
              <a:buChar char="§"/>
            </a:pPr>
            <a:r>
              <a:rPr lang="en-US" sz="2400" dirty="0"/>
              <a:t>Bandwidth Issues</a:t>
            </a:r>
          </a:p>
        </p:txBody>
      </p:sp>
      <p:pic>
        <p:nvPicPr>
          <p:cNvPr id="4" name="Picture 3"/>
          <p:cNvPicPr>
            <a:picLocks noChangeAspect="1"/>
          </p:cNvPicPr>
          <p:nvPr/>
        </p:nvPicPr>
        <p:blipFill>
          <a:blip r:embed="rId2"/>
          <a:stretch>
            <a:fillRect/>
          </a:stretch>
        </p:blipFill>
        <p:spPr>
          <a:xfrm>
            <a:off x="6042990" y="2279374"/>
            <a:ext cx="4929809" cy="4069038"/>
          </a:xfrm>
          <a:prstGeom prst="rect">
            <a:avLst/>
          </a:prstGeom>
        </p:spPr>
      </p:pic>
    </p:spTree>
    <p:extLst>
      <p:ext uri="{BB962C8B-B14F-4D97-AF65-F5344CB8AC3E}">
        <p14:creationId xmlns:p14="http://schemas.microsoft.com/office/powerpoint/2010/main" val="3478009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47" y="2027582"/>
            <a:ext cx="6016487" cy="5016758"/>
          </a:xfrm>
          <a:prstGeom prst="rect">
            <a:avLst/>
          </a:prstGeom>
          <a:noFill/>
        </p:spPr>
        <p:txBody>
          <a:bodyPr wrap="square" rtlCol="0">
            <a:spAutoFit/>
          </a:bodyPr>
          <a:lstStyle/>
          <a:p>
            <a:pPr marL="342900" indent="-342900">
              <a:buFontTx/>
              <a:buAutoNum type="arabicPeriod"/>
            </a:pPr>
            <a:r>
              <a:rPr lang="en-US" sz="2000" b="1" dirty="0">
                <a:solidFill>
                  <a:srgbClr val="0070C0"/>
                </a:solidFill>
              </a:rPr>
              <a:t>Aastha Verma (152537)</a:t>
            </a:r>
          </a:p>
          <a:p>
            <a:pPr marL="800100" lvl="1" indent="-342900">
              <a:buFont typeface="Wingdings" panose="05000000000000000000" pitchFamily="2" charset="2"/>
              <a:buChar char="Ø"/>
            </a:pPr>
            <a:r>
              <a:rPr lang="en-US" sz="2000" dirty="0" smtClean="0"/>
              <a:t>Living in a network centric world</a:t>
            </a:r>
          </a:p>
          <a:p>
            <a:pPr marL="800100" lvl="1" indent="-342900">
              <a:buFont typeface="Wingdings" panose="05000000000000000000" pitchFamily="2" charset="2"/>
              <a:buChar char="Ø"/>
            </a:pPr>
            <a:r>
              <a:rPr lang="en-US" sz="2000" dirty="0" smtClean="0"/>
              <a:t>Communication over Network 1</a:t>
            </a:r>
          </a:p>
          <a:p>
            <a:pPr marL="342900" indent="-342900">
              <a:buFontTx/>
              <a:buAutoNum type="arabicPeriod"/>
            </a:pPr>
            <a:r>
              <a:rPr lang="en-US" sz="2000" b="1" dirty="0">
                <a:solidFill>
                  <a:srgbClr val="0070C0"/>
                </a:solidFill>
              </a:rPr>
              <a:t>Samiti Rahul (152907)</a:t>
            </a:r>
          </a:p>
          <a:p>
            <a:pPr marL="800100" lvl="1" indent="-342900">
              <a:buFont typeface="Wingdings" panose="05000000000000000000" pitchFamily="2" charset="2"/>
              <a:buChar char="Ø"/>
            </a:pPr>
            <a:r>
              <a:rPr lang="en-US" sz="2000" dirty="0"/>
              <a:t>Communication over Network </a:t>
            </a:r>
            <a:r>
              <a:rPr lang="en-US" sz="2000" dirty="0" smtClean="0"/>
              <a:t>2</a:t>
            </a:r>
          </a:p>
          <a:p>
            <a:pPr marL="800100" lvl="1" indent="-342900">
              <a:buFont typeface="Wingdings" panose="05000000000000000000" pitchFamily="2" charset="2"/>
              <a:buChar char="Ø"/>
            </a:pPr>
            <a:r>
              <a:rPr lang="en-US" sz="2000" dirty="0" smtClean="0"/>
              <a:t>Application layer protocols</a:t>
            </a:r>
            <a:endParaRPr lang="en-US" sz="2000" dirty="0">
              <a:solidFill>
                <a:srgbClr val="0070C0"/>
              </a:solidFill>
            </a:endParaRPr>
          </a:p>
          <a:p>
            <a:pPr marL="342900" indent="-342900">
              <a:buFontTx/>
              <a:buAutoNum type="arabicPeriod"/>
            </a:pPr>
            <a:r>
              <a:rPr lang="en-US" sz="2000" b="1" dirty="0" smtClean="0">
                <a:solidFill>
                  <a:srgbClr val="0070C0"/>
                </a:solidFill>
              </a:rPr>
              <a:t>Jabbireddy </a:t>
            </a:r>
            <a:r>
              <a:rPr lang="en-US" sz="2000" b="1" dirty="0">
                <a:solidFill>
                  <a:srgbClr val="0070C0"/>
                </a:solidFill>
              </a:rPr>
              <a:t>Gireesha (152659</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solidFill>
                  <a:srgbClr val="000000"/>
                </a:solidFill>
              </a:rPr>
              <a:t>OSI Transport Layer</a:t>
            </a:r>
          </a:p>
          <a:p>
            <a:pPr marL="1257300" lvl="2" indent="-342900">
              <a:buFont typeface="Wingdings" panose="05000000000000000000" pitchFamily="2" charset="2"/>
              <a:buChar char="Ø"/>
            </a:pPr>
            <a:r>
              <a:rPr lang="en-US" sz="2000" dirty="0" smtClean="0">
                <a:solidFill>
                  <a:srgbClr val="000000"/>
                </a:solidFill>
              </a:rPr>
              <a:t>Network Layer</a:t>
            </a:r>
          </a:p>
          <a:p>
            <a:pPr marL="457200" indent="-457200">
              <a:buFont typeface="+mj-lt"/>
              <a:buAutoNum type="arabicPeriod"/>
            </a:pPr>
            <a:r>
              <a:rPr lang="en-US" sz="2000" b="1" dirty="0">
                <a:solidFill>
                  <a:srgbClr val="0070C0"/>
                </a:solidFill>
              </a:rPr>
              <a:t>Naredla Gangavamshi (152851</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t>IPv4 addressing</a:t>
            </a:r>
            <a:endParaRPr lang="en-US" sz="2000" dirty="0">
              <a:solidFill>
                <a:srgbClr val="000000"/>
              </a:solidFill>
            </a:endParaRPr>
          </a:p>
          <a:p>
            <a:pPr marL="342900" indent="-342900">
              <a:buFontTx/>
              <a:buAutoNum type="arabicPeriod"/>
            </a:pPr>
            <a:r>
              <a:rPr lang="en-US" sz="2000" b="1" dirty="0">
                <a:solidFill>
                  <a:srgbClr val="0070C0"/>
                </a:solidFill>
              </a:rPr>
              <a:t>Soumya Gupta (152915) </a:t>
            </a:r>
            <a:endParaRPr lang="en-US" sz="2000" b="1" dirty="0" smtClean="0">
              <a:solidFill>
                <a:srgbClr val="0070C0"/>
              </a:solidFill>
            </a:endParaRPr>
          </a:p>
          <a:p>
            <a:pPr marL="1257300" lvl="2" indent="-342900">
              <a:buFont typeface="Wingdings" panose="05000000000000000000" pitchFamily="2" charset="2"/>
              <a:buChar char="Ø"/>
            </a:pPr>
            <a:r>
              <a:rPr lang="en-US" sz="2000" dirty="0" smtClean="0">
                <a:solidFill>
                  <a:srgbClr val="000000"/>
                </a:solidFill>
              </a:rPr>
              <a:t>Data Link Layer</a:t>
            </a:r>
          </a:p>
          <a:p>
            <a:pPr marL="1257300" lvl="2" indent="-342900">
              <a:buFont typeface="Wingdings" panose="05000000000000000000" pitchFamily="2" charset="2"/>
              <a:buChar char="Ø"/>
            </a:pPr>
            <a:r>
              <a:rPr lang="en-US" sz="2000" dirty="0" smtClean="0">
                <a:solidFill>
                  <a:srgbClr val="000000"/>
                </a:solidFill>
              </a:rPr>
              <a:t>Physical Layer</a:t>
            </a:r>
            <a:endParaRPr lang="en-US" sz="2000" dirty="0">
              <a:solidFill>
                <a:srgbClr val="000000"/>
              </a:solidFill>
            </a:endParaRPr>
          </a:p>
          <a:p>
            <a:pPr marL="457200" indent="-457200">
              <a:buFont typeface="+mj-lt"/>
              <a:buAutoNum type="arabicPeriod"/>
            </a:pPr>
            <a:endParaRPr lang="en-US" sz="2000" b="1" dirty="0">
              <a:solidFill>
                <a:srgbClr val="EDEDED">
                  <a:lumMod val="10000"/>
                </a:srgbClr>
              </a:solidFill>
            </a:endParaRPr>
          </a:p>
          <a:p>
            <a:endParaRPr lang="en-US" sz="2000" b="1" dirty="0">
              <a:solidFill>
                <a:srgbClr val="EDEDED">
                  <a:lumMod val="10000"/>
                </a:srgbClr>
              </a:solidFill>
            </a:endParaRPr>
          </a:p>
        </p:txBody>
      </p:sp>
    </p:spTree>
    <p:extLst>
      <p:ext uri="{BB962C8B-B14F-4D97-AF65-F5344CB8AC3E}">
        <p14:creationId xmlns:p14="http://schemas.microsoft.com/office/powerpoint/2010/main" val="369193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5811" y="404813"/>
            <a:ext cx="11017250" cy="863600"/>
          </a:xfrm>
        </p:spPr>
        <p:txBody>
          <a:bodyPr>
            <a:normAutofit/>
          </a:bodyPr>
          <a:lstStyle/>
          <a:p>
            <a:r>
              <a:rPr lang="en-US" b="1" dirty="0" smtClean="0">
                <a:effectLst>
                  <a:outerShdw blurRad="38100" dist="38100" dir="2700000" algn="tl">
                    <a:srgbClr val="000000">
                      <a:alpha val="43137"/>
                    </a:srgbClr>
                  </a:outerShdw>
                </a:effectLst>
              </a:rPr>
              <a:t>NETWORK DEVICES</a:t>
            </a:r>
            <a:endParaRPr lang="en-US" b="1" dirty="0">
              <a:effectLst>
                <a:outerShdw blurRad="38100" dist="38100" dir="2700000" algn="tl">
                  <a:srgbClr val="000000">
                    <a:alpha val="43137"/>
                  </a:srgbClr>
                </a:outerShdw>
              </a:effectLst>
            </a:endParaRPr>
          </a:p>
        </p:txBody>
      </p:sp>
      <p:sp>
        <p:nvSpPr>
          <p:cNvPr id="7" name="Content Placeholder 6"/>
          <p:cNvSpPr>
            <a:spLocks noGrp="1"/>
          </p:cNvSpPr>
          <p:nvPr>
            <p:ph idx="4294967295"/>
          </p:nvPr>
        </p:nvSpPr>
        <p:spPr>
          <a:xfrm>
            <a:off x="655811" y="1825625"/>
            <a:ext cx="5808663" cy="4351338"/>
          </a:xfrm>
        </p:spPr>
        <p:txBody>
          <a:bodyPr>
            <a:normAutofit/>
          </a:bodyPr>
          <a:lstStyle/>
          <a:p>
            <a:pPr>
              <a:lnSpc>
                <a:spcPct val="150000"/>
              </a:lnSpc>
            </a:pPr>
            <a:r>
              <a:rPr lang="en-US" sz="2400" dirty="0" smtClean="0"/>
              <a:t>Network devices are components used to connect computers or other electronic devices together so that they can share files or resources.</a:t>
            </a:r>
          </a:p>
          <a:p>
            <a:pPr>
              <a:lnSpc>
                <a:spcPct val="150000"/>
              </a:lnSpc>
            </a:pPr>
            <a:endParaRPr lang="en-US" sz="2400" dirty="0"/>
          </a:p>
          <a:p>
            <a:pPr>
              <a:lnSpc>
                <a:spcPct val="150000"/>
              </a:lnSpc>
            </a:pPr>
            <a:r>
              <a:rPr lang="en-US" sz="2400" dirty="0" smtClean="0"/>
              <a:t>Network devices are also called Communicating devices.</a:t>
            </a:r>
          </a:p>
          <a:p>
            <a:pPr marL="0" indent="0">
              <a:lnSpc>
                <a:spcPct val="150000"/>
              </a:lnSpc>
              <a:buNone/>
            </a:pP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4474" y="2216269"/>
            <a:ext cx="5381784" cy="3960694"/>
          </a:xfrm>
          <a:prstGeom prst="rect">
            <a:avLst/>
          </a:prstGeom>
        </p:spPr>
      </p:pic>
    </p:spTree>
    <p:extLst>
      <p:ext uri="{BB962C8B-B14F-4D97-AF65-F5344CB8AC3E}">
        <p14:creationId xmlns:p14="http://schemas.microsoft.com/office/powerpoint/2010/main" val="2253363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391561"/>
            <a:ext cx="11017250" cy="863600"/>
          </a:xfrm>
        </p:spPr>
        <p:txBody>
          <a:bodyPr/>
          <a:lstStyle/>
          <a:p>
            <a:r>
              <a:rPr lang="en-US" b="1" dirty="0" smtClean="0">
                <a:effectLst>
                  <a:outerShdw blurRad="38100" dist="38100" dir="2700000" algn="tl">
                    <a:srgbClr val="000000">
                      <a:alpha val="43137"/>
                    </a:srgbClr>
                  </a:outerShdw>
                </a:effectLst>
              </a:rPr>
              <a:t>Repeater</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820738" y="1532145"/>
            <a:ext cx="11371262" cy="5040313"/>
          </a:xfrm>
        </p:spPr>
        <p:txBody>
          <a:bodyPr>
            <a:normAutofit/>
          </a:bodyPr>
          <a:lstStyle/>
          <a:p>
            <a:pPr marL="285750" indent="-285750">
              <a:buFont typeface="Arial" panose="020B0604020202020204" pitchFamily="34" charset="0"/>
              <a:buChar char="•"/>
            </a:pPr>
            <a:r>
              <a:rPr lang="en-US" sz="2400" dirty="0" smtClean="0"/>
              <a:t>Function of a repeater is to receive incoming signals or data packets, </a:t>
            </a:r>
            <a:r>
              <a:rPr lang="en-US" sz="2400" b="1" dirty="0" smtClean="0"/>
              <a:t>regenerate </a:t>
            </a:r>
            <a:r>
              <a:rPr lang="en-US" sz="2400" dirty="0" smtClean="0"/>
              <a:t>the signals to their original strength and retransmit them.</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Repeaters are used when we want to send signals over long distances.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Can also be used to reduce the impact of obstructions.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Repeaters basically repeats signals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Physical layer device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0702426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237" y="495442"/>
            <a:ext cx="6543675" cy="27146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008" y="3158888"/>
            <a:ext cx="6924675" cy="3276600"/>
          </a:xfrm>
          <a:prstGeom prst="rect">
            <a:avLst/>
          </a:prstGeom>
        </p:spPr>
      </p:pic>
    </p:spTree>
    <p:extLst>
      <p:ext uri="{BB962C8B-B14F-4D97-AF65-F5344CB8AC3E}">
        <p14:creationId xmlns:p14="http://schemas.microsoft.com/office/powerpoint/2010/main" val="30620007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378309"/>
            <a:ext cx="11017250" cy="863600"/>
          </a:xfrm>
        </p:spPr>
        <p:txBody>
          <a:bodyPr/>
          <a:lstStyle/>
          <a:p>
            <a:r>
              <a:rPr lang="en-US" b="1" dirty="0" smtClean="0">
                <a:effectLst>
                  <a:outerShdw blurRad="38100" dist="38100" dir="2700000" algn="tl">
                    <a:srgbClr val="000000">
                      <a:alpha val="43137"/>
                    </a:srgbClr>
                  </a:outerShdw>
                </a:effectLst>
              </a:rPr>
              <a:t>Bridge</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702364" y="1015310"/>
            <a:ext cx="10853531" cy="5040313"/>
          </a:xfrm>
        </p:spPr>
        <p:txBody>
          <a:bodyPr>
            <a:normAutofit fontScale="92500"/>
          </a:bodyPr>
          <a:lstStyle/>
          <a:p>
            <a:pPr>
              <a:lnSpc>
                <a:spcPct val="150000"/>
              </a:lnSpc>
            </a:pPr>
            <a:endParaRPr lang="en-US" sz="2400" dirty="0" smtClean="0"/>
          </a:p>
          <a:p>
            <a:pPr marL="285750" indent="-285750">
              <a:lnSpc>
                <a:spcPct val="150000"/>
              </a:lnSpc>
              <a:buFont typeface="Arial" panose="020B0604020202020204" pitchFamily="34" charset="0"/>
              <a:buChar char="•"/>
            </a:pPr>
            <a:r>
              <a:rPr lang="en-US" sz="2400" dirty="0" smtClean="0"/>
              <a:t>Sometimes it is necessary to divide networks into </a:t>
            </a:r>
            <a:r>
              <a:rPr lang="en-US" sz="2400" b="1" dirty="0" smtClean="0">
                <a:solidFill>
                  <a:schemeClr val="accent1">
                    <a:lumMod val="50000"/>
                  </a:schemeClr>
                </a:solidFill>
              </a:rPr>
              <a:t>subnets</a:t>
            </a:r>
            <a:r>
              <a:rPr lang="en-US" sz="2400" dirty="0" smtClean="0">
                <a:solidFill>
                  <a:schemeClr val="accent1">
                    <a:lumMod val="50000"/>
                  </a:schemeClr>
                </a:solidFill>
              </a:rPr>
              <a:t> </a:t>
            </a:r>
            <a:r>
              <a:rPr lang="en-US" sz="2400" dirty="0" smtClean="0"/>
              <a:t>to reduce the amount of </a:t>
            </a:r>
            <a:r>
              <a:rPr lang="en-US" sz="2400" b="1" dirty="0" smtClean="0">
                <a:solidFill>
                  <a:schemeClr val="accent1">
                    <a:lumMod val="50000"/>
                  </a:schemeClr>
                </a:solidFill>
              </a:rPr>
              <a:t>traffic</a:t>
            </a:r>
            <a:r>
              <a:rPr lang="en-US" sz="2400" dirty="0" smtClean="0">
                <a:solidFill>
                  <a:schemeClr val="accent1">
                    <a:lumMod val="50000"/>
                  </a:schemeClr>
                </a:solidFill>
              </a:rPr>
              <a:t> </a:t>
            </a:r>
            <a:r>
              <a:rPr lang="en-US" sz="2400" dirty="0" smtClean="0"/>
              <a:t>on each larger subnet or for </a:t>
            </a:r>
            <a:r>
              <a:rPr lang="en-US" sz="2400" b="1" dirty="0" smtClean="0">
                <a:solidFill>
                  <a:schemeClr val="accent1">
                    <a:lumMod val="50000"/>
                  </a:schemeClr>
                </a:solidFill>
              </a:rPr>
              <a:t>security</a:t>
            </a:r>
            <a:r>
              <a:rPr lang="en-US" sz="2400" b="1" dirty="0" smtClean="0"/>
              <a:t> </a:t>
            </a:r>
            <a:r>
              <a:rPr lang="en-US" sz="2400" b="1" dirty="0" smtClean="0">
                <a:solidFill>
                  <a:schemeClr val="accent1">
                    <a:lumMod val="50000"/>
                  </a:schemeClr>
                </a:solidFill>
              </a:rPr>
              <a:t>reasons</a:t>
            </a:r>
            <a:r>
              <a:rPr lang="en-US" sz="2400" dirty="0" smtClean="0"/>
              <a:t>.</a:t>
            </a:r>
          </a:p>
          <a:p>
            <a:pPr marL="285750" indent="-285750">
              <a:lnSpc>
                <a:spcPct val="150000"/>
              </a:lnSpc>
              <a:buFont typeface="Arial" panose="020B0604020202020204" pitchFamily="34" charset="0"/>
              <a:buChar char="•"/>
            </a:pPr>
            <a:r>
              <a:rPr lang="en-US" sz="2400" dirty="0" smtClean="0"/>
              <a:t>Once divided, the bridge connects the 2 subnets and manages the traffic flow between them.</a:t>
            </a:r>
          </a:p>
          <a:p>
            <a:pPr marL="285750" indent="-285750">
              <a:lnSpc>
                <a:spcPct val="150000"/>
              </a:lnSpc>
              <a:buFont typeface="Arial" panose="020B0604020202020204" pitchFamily="34" charset="0"/>
              <a:buChar char="•"/>
            </a:pPr>
            <a:r>
              <a:rPr lang="en-US" sz="2400" dirty="0" smtClean="0"/>
              <a:t>Bridges examine the Media Access Control (MAC) address of each packet and forms a table.</a:t>
            </a:r>
          </a:p>
          <a:p>
            <a:pPr marL="285750" indent="-285750">
              <a:lnSpc>
                <a:spcPct val="150000"/>
              </a:lnSpc>
              <a:buFont typeface="Arial" panose="020B0604020202020204" pitchFamily="34" charset="0"/>
              <a:buChar char="•"/>
            </a:pPr>
            <a:r>
              <a:rPr lang="en-US" sz="2400" dirty="0" smtClean="0"/>
              <a:t>Bridges operate at only Data Link Layer</a:t>
            </a:r>
          </a:p>
          <a:p>
            <a:pPr marL="285750" indent="-285750">
              <a:lnSpc>
                <a:spcPct val="150000"/>
              </a:lnSpc>
              <a:buFont typeface="Arial" panose="020B0604020202020204" pitchFamily="34" charset="0"/>
              <a:buChar char="•"/>
            </a:pPr>
            <a:r>
              <a:rPr lang="en-US" sz="2400" dirty="0" smtClean="0"/>
              <a:t>Today, network </a:t>
            </a:r>
            <a:r>
              <a:rPr lang="en-US" sz="2400" b="1" dirty="0" smtClean="0">
                <a:solidFill>
                  <a:schemeClr val="accent1">
                    <a:lumMod val="50000"/>
                  </a:schemeClr>
                </a:solidFill>
              </a:rPr>
              <a:t>switches</a:t>
            </a:r>
            <a:r>
              <a:rPr lang="en-US" sz="2400" dirty="0" smtClean="0">
                <a:solidFill>
                  <a:schemeClr val="accent1">
                    <a:lumMod val="50000"/>
                  </a:schemeClr>
                </a:solidFill>
              </a:rPr>
              <a:t> </a:t>
            </a:r>
            <a:r>
              <a:rPr lang="en-US" sz="2400" dirty="0" smtClean="0"/>
              <a:t>have largely replaced bridges.</a:t>
            </a:r>
          </a:p>
          <a:p>
            <a:pPr marL="285750" indent="-285750">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1181825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918"/>
            <a:ext cx="6626955" cy="353704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442" y="2295525"/>
            <a:ext cx="6076950" cy="4562475"/>
          </a:xfrm>
          <a:prstGeom prst="rect">
            <a:avLst/>
          </a:prstGeom>
        </p:spPr>
      </p:pic>
    </p:spTree>
    <p:extLst>
      <p:ext uri="{BB962C8B-B14F-4D97-AF65-F5344CB8AC3E}">
        <p14:creationId xmlns:p14="http://schemas.microsoft.com/office/powerpoint/2010/main" val="452791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302" y="338552"/>
            <a:ext cx="11017250" cy="863600"/>
          </a:xfrm>
        </p:spPr>
        <p:txBody>
          <a:bodyPr/>
          <a:lstStyle/>
          <a:p>
            <a:r>
              <a:rPr lang="en-US" b="1" dirty="0" smtClean="0">
                <a:effectLst>
                  <a:outerShdw blurRad="38100" dist="38100" dir="2700000" algn="tl">
                    <a:srgbClr val="000000">
                      <a:alpha val="43137"/>
                    </a:srgbClr>
                  </a:outerShdw>
                </a:effectLst>
              </a:rPr>
              <a:t>HUB</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675861" y="1378186"/>
            <a:ext cx="6981825" cy="4799013"/>
          </a:xfrm>
        </p:spPr>
        <p:txBody>
          <a:bodyPr>
            <a:normAutofit fontScale="92500" lnSpcReduction="10000"/>
          </a:bodyPr>
          <a:lstStyle/>
          <a:p>
            <a:pPr lvl="1" algn="just">
              <a:lnSpc>
                <a:spcPct val="150000"/>
              </a:lnSpc>
            </a:pPr>
            <a:r>
              <a:rPr lang="en-US" sz="2400" dirty="0" smtClean="0"/>
              <a:t>Hub </a:t>
            </a:r>
            <a:r>
              <a:rPr lang="en-US" sz="2400" dirty="0"/>
              <a:t>is a networking device which is used to connect multiple </a:t>
            </a:r>
            <a:r>
              <a:rPr lang="en-US" sz="2400" dirty="0" smtClean="0"/>
              <a:t>hosts. It is the central point of connection.</a:t>
            </a:r>
          </a:p>
          <a:p>
            <a:pPr lvl="1" algn="just">
              <a:lnSpc>
                <a:spcPct val="150000"/>
              </a:lnSpc>
            </a:pPr>
            <a:endParaRPr lang="en-US" sz="2400" dirty="0" smtClean="0"/>
          </a:p>
          <a:p>
            <a:pPr lvl="1" algn="just">
              <a:lnSpc>
                <a:spcPct val="150000"/>
              </a:lnSpc>
            </a:pPr>
            <a:r>
              <a:rPr lang="en-US" sz="2400" dirty="0" smtClean="0"/>
              <a:t>Hub is basically a repeater in a star topology.</a:t>
            </a:r>
          </a:p>
          <a:p>
            <a:pPr lvl="1" algn="just">
              <a:lnSpc>
                <a:spcPct val="150000"/>
              </a:lnSpc>
            </a:pPr>
            <a:endParaRPr lang="en-US" sz="2400" dirty="0" smtClean="0"/>
          </a:p>
          <a:p>
            <a:pPr lvl="1" algn="just">
              <a:lnSpc>
                <a:spcPct val="150000"/>
              </a:lnSpc>
            </a:pPr>
            <a:r>
              <a:rPr lang="en-US" sz="2400" dirty="0" smtClean="0"/>
              <a:t>When </a:t>
            </a:r>
            <a:r>
              <a:rPr lang="en-US" sz="2400" dirty="0"/>
              <a:t>a host sends a data packet to a network hub, the hub copies the data packet to all of its ports connected to. Like this, all the ports know about the data and the port for whom the packet is intended, claims the packet</a:t>
            </a:r>
            <a:r>
              <a:rPr lang="en-US" sz="2400" dirty="0" smtClean="0"/>
              <a:t>. </a:t>
            </a:r>
          </a:p>
          <a:p>
            <a:pPr marL="457200" lvl="1" indent="0" algn="just">
              <a:lnSpc>
                <a:spcPct val="150000"/>
              </a:lnSpc>
              <a:buNone/>
            </a:pPr>
            <a:endParaRPr lang="en-US" sz="2400" dirty="0" smtClean="0"/>
          </a:p>
          <a:p>
            <a:pPr marL="4763" lvl="1" indent="0" algn="just">
              <a:lnSpc>
                <a:spcPct val="150000"/>
              </a:lnSpc>
              <a:buNone/>
            </a:pP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664" y="2337924"/>
            <a:ext cx="3832888" cy="2879536"/>
          </a:xfrm>
          <a:prstGeom prst="rect">
            <a:avLst/>
          </a:prstGeom>
        </p:spPr>
      </p:pic>
    </p:spTree>
    <p:extLst>
      <p:ext uri="{BB962C8B-B14F-4D97-AF65-F5344CB8AC3E}">
        <p14:creationId xmlns:p14="http://schemas.microsoft.com/office/powerpoint/2010/main" val="2400987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2" y="313542"/>
            <a:ext cx="5692513" cy="36170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163" y="2997459"/>
            <a:ext cx="6242138" cy="3539817"/>
          </a:xfrm>
          <a:prstGeom prst="rect">
            <a:avLst/>
          </a:prstGeom>
        </p:spPr>
      </p:pic>
    </p:spTree>
    <p:extLst>
      <p:ext uri="{BB962C8B-B14F-4D97-AF65-F5344CB8AC3E}">
        <p14:creationId xmlns:p14="http://schemas.microsoft.com/office/powerpoint/2010/main" val="369418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12" y="404813"/>
            <a:ext cx="11017250" cy="863600"/>
          </a:xfrm>
        </p:spPr>
        <p:txBody>
          <a:bodyPr/>
          <a:lstStyle/>
          <a:p>
            <a:r>
              <a:rPr lang="en-US" b="1" dirty="0" smtClean="0">
                <a:effectLst>
                  <a:outerShdw blurRad="38100" dist="38100" dir="2700000" algn="tl">
                    <a:srgbClr val="000000">
                      <a:alpha val="43137"/>
                    </a:srgbClr>
                  </a:outerShdw>
                </a:effectLst>
              </a:rPr>
              <a:t>SWITCH</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768626" y="1268413"/>
            <a:ext cx="7050157" cy="4799013"/>
          </a:xfrm>
        </p:spPr>
        <p:txBody>
          <a:bodyPr>
            <a:normAutofit fontScale="85000" lnSpcReduction="10000"/>
          </a:bodyPr>
          <a:lstStyle/>
          <a:p>
            <a:pPr lvl="1" algn="just">
              <a:lnSpc>
                <a:spcPct val="150000"/>
              </a:lnSpc>
            </a:pPr>
            <a:r>
              <a:rPr lang="en-US" sz="2400" dirty="0" smtClean="0"/>
              <a:t>Like a hub, a switch also works at the layer of LAN but a switch is more intelligent than a hub. While hub just does the work of data forwarding, a switch does ‘filter and forwarding’ .</a:t>
            </a:r>
          </a:p>
          <a:p>
            <a:pPr lvl="1" algn="just">
              <a:lnSpc>
                <a:spcPct val="150000"/>
              </a:lnSpc>
            </a:pPr>
            <a:endParaRPr lang="en-US" sz="2400" dirty="0" smtClean="0"/>
          </a:p>
          <a:p>
            <a:pPr lvl="1" algn="just">
              <a:lnSpc>
                <a:spcPct val="150000"/>
              </a:lnSpc>
            </a:pPr>
            <a:r>
              <a:rPr lang="en-US" sz="2400" dirty="0" smtClean="0"/>
              <a:t>It forwards the data only to the destined device. When a frame arrives at a switch, the switch examines the destination address and forwards the frame out only to the necessary connection.</a:t>
            </a:r>
          </a:p>
          <a:p>
            <a:pPr lvl="1" algn="just">
              <a:lnSpc>
                <a:spcPct val="150000"/>
              </a:lnSpc>
            </a:pPr>
            <a:endParaRPr lang="en-US" sz="2400" dirty="0"/>
          </a:p>
          <a:p>
            <a:pPr lvl="1" algn="just">
              <a:lnSpc>
                <a:spcPct val="150000"/>
              </a:lnSpc>
            </a:pPr>
            <a:r>
              <a:rPr lang="en-US" sz="2400" dirty="0" smtClean="0"/>
              <a:t>Operates at Data Link Layer</a:t>
            </a:r>
          </a:p>
          <a:p>
            <a:pPr lvl="1" algn="just">
              <a:lnSpc>
                <a:spcPct val="150000"/>
              </a:lnSpc>
            </a:pPr>
            <a:endParaRPr lang="en-US" sz="2400" dirty="0" smtClean="0"/>
          </a:p>
          <a:p>
            <a:pPr lvl="1" algn="just">
              <a:lnSpc>
                <a:spcPct val="150000"/>
              </a:lnSpc>
            </a:pPr>
            <a:endParaRPr lang="en-US" sz="2400" dirty="0"/>
          </a:p>
          <a:p>
            <a:pPr lvl="1" algn="just">
              <a:lnSpc>
                <a:spcPct val="150000"/>
              </a:lnSpc>
            </a:pPr>
            <a:endParaRPr lang="en-US" sz="24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7895" y="1859235"/>
            <a:ext cx="3617367" cy="3617367"/>
          </a:xfrm>
          <a:prstGeom prst="rect">
            <a:avLst/>
          </a:prstGeom>
        </p:spPr>
      </p:pic>
    </p:spTree>
    <p:extLst>
      <p:ext uri="{BB962C8B-B14F-4D97-AF65-F5344CB8AC3E}">
        <p14:creationId xmlns:p14="http://schemas.microsoft.com/office/powerpoint/2010/main" val="16168425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698" y="1228299"/>
            <a:ext cx="7716421" cy="4517979"/>
          </a:xfrm>
          <a:prstGeom prst="rect">
            <a:avLst/>
          </a:prstGeom>
        </p:spPr>
      </p:pic>
    </p:spTree>
    <p:extLst>
      <p:ext uri="{BB962C8B-B14F-4D97-AF65-F5344CB8AC3E}">
        <p14:creationId xmlns:p14="http://schemas.microsoft.com/office/powerpoint/2010/main" val="1140557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392" y="423579"/>
            <a:ext cx="11017250" cy="863600"/>
          </a:xfrm>
        </p:spPr>
        <p:txBody>
          <a:bodyPr/>
          <a:lstStyle/>
          <a:p>
            <a:r>
              <a:rPr lang="en-US" b="1" dirty="0" smtClean="0">
                <a:effectLst>
                  <a:outerShdw blurRad="38100" dist="38100" dir="2700000" algn="tl">
                    <a:srgbClr val="000000">
                      <a:alpha val="43137"/>
                    </a:srgbClr>
                  </a:outerShdw>
                </a:effectLst>
              </a:rPr>
              <a:t>ROUTER</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861392" y="1553610"/>
            <a:ext cx="6506817" cy="4738687"/>
          </a:xfrm>
        </p:spPr>
        <p:txBody>
          <a:bodyPr>
            <a:normAutofit/>
          </a:bodyPr>
          <a:lstStyle/>
          <a:p>
            <a:pPr algn="just"/>
            <a:r>
              <a:rPr lang="en-US" sz="2200" dirty="0" smtClean="0"/>
              <a:t>Router is a type of internetworking device.</a:t>
            </a:r>
          </a:p>
          <a:p>
            <a:pPr marL="0" indent="0" algn="just">
              <a:buNone/>
            </a:pPr>
            <a:endParaRPr lang="en-US" sz="2200" dirty="0" smtClean="0"/>
          </a:p>
          <a:p>
            <a:pPr algn="just"/>
            <a:r>
              <a:rPr lang="en-US" sz="2200" dirty="0" smtClean="0"/>
              <a:t>Routers pass data packets between networks based on network protocol or layer 3 information.</a:t>
            </a:r>
          </a:p>
          <a:p>
            <a:pPr marL="0" indent="0" algn="just">
              <a:buNone/>
            </a:pPr>
            <a:endParaRPr lang="en-US" sz="2200" dirty="0" smtClean="0"/>
          </a:p>
          <a:p>
            <a:pPr algn="just"/>
            <a:r>
              <a:rPr lang="en-US" sz="2200" dirty="0" smtClean="0"/>
              <a:t>Routers operate at the Network layer.</a:t>
            </a:r>
          </a:p>
          <a:p>
            <a:pPr marL="0" indent="0" algn="just">
              <a:buNone/>
            </a:pPr>
            <a:endParaRPr lang="en-US" sz="2200" dirty="0" smtClean="0"/>
          </a:p>
          <a:p>
            <a:pPr algn="just"/>
            <a:r>
              <a:rPr lang="en-US" sz="2200" dirty="0" smtClean="0"/>
              <a:t>These devices router the data around the network and can make intelligent decisions to find the best route. They determine the shortest route to a destination and use it</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766" r="12815"/>
          <a:stretch/>
        </p:blipFill>
        <p:spPr>
          <a:xfrm>
            <a:off x="7733929" y="1553610"/>
            <a:ext cx="3930556" cy="3222506"/>
          </a:xfrm>
          <a:prstGeom prst="rect">
            <a:avLst/>
          </a:prstGeom>
        </p:spPr>
      </p:pic>
    </p:spTree>
    <p:extLst>
      <p:ext uri="{BB962C8B-B14F-4D97-AF65-F5344CB8AC3E}">
        <p14:creationId xmlns:p14="http://schemas.microsoft.com/office/powerpoint/2010/main" val="355652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30"/>
          </p:nvPr>
        </p:nvSpPr>
        <p:spPr>
          <a:xfrm>
            <a:off x="3366052" y="2394728"/>
            <a:ext cx="10018643" cy="2743200"/>
          </a:xfrm>
        </p:spPr>
        <p:txBody>
          <a:bodyPr>
            <a:noAutofit/>
          </a:bodyPr>
          <a:lstStyle/>
          <a:p>
            <a:pPr marL="457200" lvl="1" indent="0">
              <a:lnSpc>
                <a:spcPct val="100000"/>
              </a:lnSpc>
              <a:buNone/>
            </a:pPr>
            <a:r>
              <a:rPr lang="en-US" sz="4800" b="1" dirty="0">
                <a:solidFill>
                  <a:srgbClr val="0070C0"/>
                </a:solidFill>
              </a:rPr>
              <a:t>Living in a network centric world</a:t>
            </a:r>
          </a:p>
          <a:p>
            <a:pPr marL="457200" lvl="1" indent="0">
              <a:lnSpc>
                <a:spcPct val="100000"/>
              </a:lnSpc>
              <a:buNone/>
            </a:pPr>
            <a:endParaRPr lang="pt-PT" sz="4800" b="1" dirty="0">
              <a:solidFill>
                <a:srgbClr val="0070C0"/>
              </a:solidFill>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214774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066" y="142575"/>
            <a:ext cx="8452087" cy="6345689"/>
          </a:xfrm>
          <a:prstGeom prst="rect">
            <a:avLst/>
          </a:prstGeom>
        </p:spPr>
      </p:pic>
    </p:spTree>
    <p:extLst>
      <p:ext uri="{BB962C8B-B14F-4D97-AF65-F5344CB8AC3E}">
        <p14:creationId xmlns:p14="http://schemas.microsoft.com/office/powerpoint/2010/main" val="161432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04813"/>
            <a:ext cx="11017250" cy="863600"/>
          </a:xfrm>
        </p:spPr>
        <p:txBody>
          <a:bodyPr/>
          <a:lstStyle/>
          <a:p>
            <a:r>
              <a:rPr lang="en-US" b="1" dirty="0" smtClean="0">
                <a:effectLst>
                  <a:outerShdw blurRad="38100" dist="38100" dir="2700000" algn="tl">
                    <a:srgbClr val="000000">
                      <a:alpha val="43137"/>
                    </a:srgbClr>
                  </a:outerShdw>
                </a:effectLst>
              </a:rPr>
              <a:t>Network Interface Card (NIC)</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808383" y="1825625"/>
            <a:ext cx="6886575" cy="4351338"/>
          </a:xfrm>
        </p:spPr>
        <p:txBody>
          <a:bodyPr>
            <a:normAutofit/>
          </a:bodyPr>
          <a:lstStyle/>
          <a:p>
            <a:r>
              <a:rPr lang="en-US" sz="2400" dirty="0" smtClean="0"/>
              <a:t>NIC </a:t>
            </a:r>
            <a:r>
              <a:rPr lang="en-US" sz="2400" dirty="0"/>
              <a:t>is a circuit board or </a:t>
            </a:r>
            <a:r>
              <a:rPr lang="en-US" sz="2400" dirty="0" smtClean="0"/>
              <a:t>card</a:t>
            </a:r>
            <a:r>
              <a:rPr lang="en-US" sz="2400" dirty="0"/>
              <a:t> that is installed in a computer so that it can be connected to a network. </a:t>
            </a:r>
            <a:endParaRPr lang="en-US" sz="2400" dirty="0" smtClean="0"/>
          </a:p>
          <a:p>
            <a:endParaRPr lang="en-US" sz="2400" dirty="0" smtClean="0"/>
          </a:p>
          <a:p>
            <a:r>
              <a:rPr lang="en-US" sz="2400" dirty="0" smtClean="0"/>
              <a:t>As the name suggests it is an interface between your computer and any other network our PC or system is connected to</a:t>
            </a:r>
          </a:p>
          <a:p>
            <a:endParaRPr lang="en-US" sz="2400" dirty="0" smtClean="0"/>
          </a:p>
          <a:p>
            <a:r>
              <a:rPr lang="en-US" sz="2400" dirty="0" smtClean="0"/>
              <a:t>It is also known as Ethernet card or Network adapter.</a:t>
            </a: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409" y="2718889"/>
            <a:ext cx="4626591" cy="3198766"/>
          </a:xfrm>
          <a:prstGeom prst="rect">
            <a:avLst/>
          </a:prstGeom>
        </p:spPr>
      </p:pic>
    </p:spTree>
    <p:extLst>
      <p:ext uri="{BB962C8B-B14F-4D97-AF65-F5344CB8AC3E}">
        <p14:creationId xmlns:p14="http://schemas.microsoft.com/office/powerpoint/2010/main" val="1586902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01" y="563839"/>
            <a:ext cx="11017250" cy="863600"/>
          </a:xfrm>
        </p:spPr>
        <p:txBody>
          <a:bodyPr/>
          <a:lstStyle/>
          <a:p>
            <a:r>
              <a:rPr lang="en-US" b="1" dirty="0" smtClean="0">
                <a:effectLst>
                  <a:outerShdw blurRad="38100" dist="38100" dir="2700000" algn="tl">
                    <a:srgbClr val="000000">
                      <a:alpha val="43137"/>
                    </a:srgbClr>
                  </a:outerShdw>
                </a:effectLst>
              </a:rPr>
              <a:t>Network Architecture</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517801" y="1427439"/>
            <a:ext cx="10515600" cy="4848225"/>
          </a:xfrm>
        </p:spPr>
        <p:txBody>
          <a:bodyPr>
            <a:noAutofit/>
          </a:bodyPr>
          <a:lstStyle/>
          <a:p>
            <a:pPr>
              <a:lnSpc>
                <a:spcPct val="150000"/>
              </a:lnSpc>
            </a:pPr>
            <a:r>
              <a:rPr lang="en-US" sz="2400" dirty="0" smtClean="0"/>
              <a:t>Network Architecture refers to:</a:t>
            </a:r>
          </a:p>
          <a:p>
            <a:pPr lvl="1">
              <a:lnSpc>
                <a:spcPct val="150000"/>
              </a:lnSpc>
              <a:buFont typeface="Wingdings" panose="05000000000000000000" pitchFamily="2" charset="2"/>
              <a:buChar char="Ø"/>
            </a:pPr>
            <a:r>
              <a:rPr lang="en-US" sz="2400" dirty="0" smtClean="0"/>
              <a:t> Technologies </a:t>
            </a:r>
            <a:r>
              <a:rPr lang="en-US" sz="2400" dirty="0"/>
              <a:t>that support the network </a:t>
            </a:r>
            <a:r>
              <a:rPr lang="en-US" sz="2400" dirty="0" smtClean="0"/>
              <a:t>infrastructure.</a:t>
            </a:r>
          </a:p>
          <a:p>
            <a:pPr lvl="1">
              <a:lnSpc>
                <a:spcPct val="150000"/>
              </a:lnSpc>
              <a:buFont typeface="Wingdings" panose="05000000000000000000" pitchFamily="2" charset="2"/>
              <a:buChar char="Ø"/>
            </a:pPr>
            <a:r>
              <a:rPr lang="en-US" sz="2400" dirty="0" smtClean="0"/>
              <a:t> Programmed </a:t>
            </a:r>
            <a:r>
              <a:rPr lang="en-US" sz="2400" dirty="0"/>
              <a:t>services and protocols that move messages across that </a:t>
            </a:r>
            <a:r>
              <a:rPr lang="en-US" sz="2400" dirty="0" smtClean="0"/>
              <a:t>infrastructure.</a:t>
            </a:r>
          </a:p>
          <a:p>
            <a:pPr marL="4763" lvl="1" indent="0">
              <a:lnSpc>
                <a:spcPct val="150000"/>
              </a:lnSpc>
              <a:buNone/>
            </a:pPr>
            <a:r>
              <a:rPr lang="en-US" sz="2400" dirty="0" smtClean="0"/>
              <a:t>Characteristics: </a:t>
            </a:r>
          </a:p>
          <a:p>
            <a:pPr lvl="1">
              <a:lnSpc>
                <a:spcPct val="150000"/>
              </a:lnSpc>
              <a:buFont typeface="Wingdings" panose="05000000000000000000" pitchFamily="2" charset="2"/>
              <a:buChar char="Ø"/>
            </a:pPr>
            <a:r>
              <a:rPr lang="en-US" sz="2400" dirty="0"/>
              <a:t> Fault tolerance </a:t>
            </a:r>
            <a:endParaRPr lang="en-US" sz="2400" dirty="0" smtClean="0"/>
          </a:p>
          <a:p>
            <a:pPr lvl="1">
              <a:lnSpc>
                <a:spcPct val="150000"/>
              </a:lnSpc>
              <a:buFont typeface="Wingdings" panose="05000000000000000000" pitchFamily="2" charset="2"/>
              <a:buChar char="Ø"/>
            </a:pPr>
            <a:r>
              <a:rPr lang="en-US" sz="2400" dirty="0" smtClean="0"/>
              <a:t> </a:t>
            </a:r>
            <a:r>
              <a:rPr lang="en-US" sz="2400" dirty="0"/>
              <a:t>Scalability </a:t>
            </a:r>
            <a:endParaRPr lang="en-US" sz="2400" dirty="0" smtClean="0"/>
          </a:p>
          <a:p>
            <a:pPr lvl="1">
              <a:lnSpc>
                <a:spcPct val="150000"/>
              </a:lnSpc>
              <a:buFont typeface="Wingdings" panose="05000000000000000000" pitchFamily="2" charset="2"/>
              <a:buChar char="Ø"/>
            </a:pPr>
            <a:r>
              <a:rPr lang="en-US" sz="2400" dirty="0" smtClean="0"/>
              <a:t> </a:t>
            </a:r>
            <a:r>
              <a:rPr lang="en-US" sz="2400" dirty="0"/>
              <a:t>Qualify of Service (</a:t>
            </a:r>
            <a:r>
              <a:rPr lang="en-US" sz="2400" dirty="0" err="1"/>
              <a:t>QoS</a:t>
            </a:r>
            <a:r>
              <a:rPr lang="en-US" sz="2400" dirty="0" smtClean="0"/>
              <a:t>)</a:t>
            </a:r>
          </a:p>
        </p:txBody>
      </p:sp>
    </p:spTree>
    <p:extLst>
      <p:ext uri="{BB962C8B-B14F-4D97-AF65-F5344CB8AC3E}">
        <p14:creationId xmlns:p14="http://schemas.microsoft.com/office/powerpoint/2010/main" val="2248031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8" y="497578"/>
            <a:ext cx="11017250" cy="863600"/>
          </a:xfrm>
        </p:spPr>
        <p:txBody>
          <a:bodyPr/>
          <a:lstStyle/>
          <a:p>
            <a:r>
              <a:rPr lang="en-US" b="1" dirty="0">
                <a:effectLst>
                  <a:outerShdw blurRad="38100" dist="38100" dir="2700000" algn="tl">
                    <a:srgbClr val="000000">
                      <a:alpha val="43137"/>
                    </a:srgbClr>
                  </a:outerShdw>
                </a:effectLst>
              </a:rPr>
              <a:t>A Fault-tolerant Network Architecture</a:t>
            </a:r>
          </a:p>
        </p:txBody>
      </p:sp>
      <p:sp>
        <p:nvSpPr>
          <p:cNvPr id="3" name="Content Placeholder 2"/>
          <p:cNvSpPr>
            <a:spLocks noGrp="1"/>
          </p:cNvSpPr>
          <p:nvPr>
            <p:ph idx="4294967295"/>
          </p:nvPr>
        </p:nvSpPr>
        <p:spPr>
          <a:xfrm>
            <a:off x="501650" y="1527727"/>
            <a:ext cx="10515600" cy="5186363"/>
          </a:xfrm>
        </p:spPr>
        <p:txBody>
          <a:bodyPr>
            <a:normAutofit/>
          </a:bodyPr>
          <a:lstStyle/>
          <a:p>
            <a:pPr>
              <a:lnSpc>
                <a:spcPct val="100000"/>
              </a:lnSpc>
            </a:pPr>
            <a:r>
              <a:rPr lang="en-US" sz="2400" dirty="0" smtClean="0"/>
              <a:t>Fault-tolerance </a:t>
            </a:r>
            <a:r>
              <a:rPr lang="en-US" sz="2400" dirty="0"/>
              <a:t>refers to the ability of the network to: </a:t>
            </a:r>
            <a:endParaRPr lang="en-US" sz="2400" dirty="0" smtClean="0"/>
          </a:p>
          <a:p>
            <a:pPr lvl="1">
              <a:lnSpc>
                <a:spcPct val="100000"/>
              </a:lnSpc>
              <a:buFont typeface="Wingdings" panose="05000000000000000000" pitchFamily="2" charset="2"/>
              <a:buChar char="Ø"/>
            </a:pPr>
            <a:r>
              <a:rPr lang="en-US" sz="2400" dirty="0" smtClean="0"/>
              <a:t> </a:t>
            </a:r>
            <a:r>
              <a:rPr lang="en-US" sz="2400" dirty="0"/>
              <a:t>Limit the impact of hardware and software failures </a:t>
            </a:r>
            <a:endParaRPr lang="en-US" sz="2400" dirty="0" smtClean="0"/>
          </a:p>
          <a:p>
            <a:pPr lvl="1">
              <a:lnSpc>
                <a:spcPct val="100000"/>
              </a:lnSpc>
              <a:buFont typeface="Wingdings" panose="05000000000000000000" pitchFamily="2" charset="2"/>
              <a:buChar char="Ø"/>
            </a:pPr>
            <a:r>
              <a:rPr lang="en-US" sz="2400" dirty="0" smtClean="0"/>
              <a:t> </a:t>
            </a:r>
            <a:r>
              <a:rPr lang="en-US" sz="2400" dirty="0"/>
              <a:t>Recover quickly when failure </a:t>
            </a:r>
            <a:r>
              <a:rPr lang="en-US" sz="2400" dirty="0" smtClean="0"/>
              <a:t>occurs</a:t>
            </a:r>
          </a:p>
          <a:p>
            <a:pPr lvl="1">
              <a:lnSpc>
                <a:spcPct val="100000"/>
              </a:lnSpc>
              <a:buFont typeface="Wingdings" panose="05000000000000000000" pitchFamily="2" charset="2"/>
              <a:buChar char="Ø"/>
            </a:pPr>
            <a:endParaRPr lang="en-US" sz="2400" dirty="0"/>
          </a:p>
          <a:p>
            <a:pPr>
              <a:lnSpc>
                <a:spcPct val="100000"/>
              </a:lnSpc>
            </a:pPr>
            <a:r>
              <a:rPr lang="en-US" sz="2400" dirty="0"/>
              <a:t>Before computer network is invented, the telephone network is already in existence. </a:t>
            </a:r>
            <a:r>
              <a:rPr lang="en-US" sz="2400" dirty="0" smtClean="0"/>
              <a:t>Telephone </a:t>
            </a:r>
            <a:r>
              <a:rPr lang="en-US" sz="2400" dirty="0"/>
              <a:t>network is a circuit-switched, </a:t>
            </a:r>
            <a:r>
              <a:rPr lang="en-US" sz="2400" dirty="0" smtClean="0"/>
              <a:t>connection-oriented network.</a:t>
            </a:r>
          </a:p>
          <a:p>
            <a:pPr lvl="1">
              <a:lnSpc>
                <a:spcPct val="100000"/>
              </a:lnSpc>
              <a:buFont typeface="Wingdings" panose="05000000000000000000" pitchFamily="2" charset="2"/>
              <a:buChar char="Ø"/>
            </a:pPr>
            <a:r>
              <a:rPr lang="en-US" sz="2400" dirty="0"/>
              <a:t> A circuit is established before data transfer. This represents the path to be taken. </a:t>
            </a:r>
          </a:p>
          <a:p>
            <a:pPr lvl="1">
              <a:lnSpc>
                <a:spcPct val="100000"/>
              </a:lnSpc>
              <a:buFont typeface="Wingdings" panose="05000000000000000000" pitchFamily="2" charset="2"/>
              <a:buChar char="Ø"/>
            </a:pPr>
            <a:r>
              <a:rPr lang="en-US" sz="2400" dirty="0" smtClean="0"/>
              <a:t> Resources </a:t>
            </a:r>
            <a:r>
              <a:rPr lang="en-US" sz="2400" dirty="0"/>
              <a:t>are dedicated for each circuit – fixed data </a:t>
            </a:r>
            <a:r>
              <a:rPr lang="en-US" sz="2400" dirty="0" smtClean="0"/>
              <a:t>rate.</a:t>
            </a:r>
          </a:p>
          <a:p>
            <a:pPr lvl="1">
              <a:lnSpc>
                <a:spcPct val="100000"/>
              </a:lnSpc>
              <a:buFont typeface="Wingdings" panose="05000000000000000000" pitchFamily="2" charset="2"/>
              <a:buChar char="Ø"/>
            </a:pPr>
            <a:r>
              <a:rPr lang="en-US" sz="2400" dirty="0" smtClean="0"/>
              <a:t> Any </a:t>
            </a:r>
            <a:r>
              <a:rPr lang="en-US" sz="2400" dirty="0"/>
              <a:t>failure in the path may cause the connection to be terminated. </a:t>
            </a:r>
          </a:p>
          <a:p>
            <a:pPr lvl="1">
              <a:lnSpc>
                <a:spcPct val="100000"/>
              </a:lnSpc>
              <a:buFont typeface="Wingdings" panose="05000000000000000000" pitchFamily="2" charset="2"/>
              <a:buChar char="Ø"/>
            </a:pPr>
            <a:r>
              <a:rPr lang="en-US" sz="2400" dirty="0" smtClean="0"/>
              <a:t> Has </a:t>
            </a:r>
            <a:r>
              <a:rPr lang="en-US" sz="2400" dirty="0"/>
              <a:t>limited number of circuits. During peak periods, some calls may be denied. </a:t>
            </a:r>
            <a:endParaRPr lang="en-US" sz="2400" dirty="0" smtClean="0"/>
          </a:p>
          <a:p>
            <a:pPr lvl="1">
              <a:lnSpc>
                <a:spcPct val="100000"/>
              </a:lnSpc>
              <a:buFont typeface="Wingdings" panose="05000000000000000000" pitchFamily="2" charset="2"/>
              <a:buChar char="Ø"/>
            </a:pPr>
            <a:r>
              <a:rPr lang="en-US" sz="2400" dirty="0" smtClean="0"/>
              <a:t> Circuit </a:t>
            </a:r>
            <a:r>
              <a:rPr lang="en-US" sz="2400" dirty="0"/>
              <a:t>stays active even if no one is speaking – inefficient use of resources.</a:t>
            </a:r>
          </a:p>
        </p:txBody>
      </p:sp>
    </p:spTree>
    <p:extLst>
      <p:ext uri="{BB962C8B-B14F-4D97-AF65-F5344CB8AC3E}">
        <p14:creationId xmlns:p14="http://schemas.microsoft.com/office/powerpoint/2010/main" val="3088304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63826" y="684833"/>
            <a:ext cx="11095038" cy="6400800"/>
          </a:xfrm>
        </p:spPr>
        <p:txBody>
          <a:bodyPr>
            <a:normAutofit/>
          </a:bodyPr>
          <a:lstStyle/>
          <a:p>
            <a:pPr>
              <a:lnSpc>
                <a:spcPct val="100000"/>
              </a:lnSpc>
            </a:pPr>
            <a:r>
              <a:rPr lang="en-US" sz="2400" dirty="0"/>
              <a:t>Circuit-switching network is not very </a:t>
            </a:r>
            <a:r>
              <a:rPr lang="en-US" sz="2400" dirty="0" smtClean="0"/>
              <a:t>fault tolerant </a:t>
            </a:r>
            <a:r>
              <a:rPr lang="en-US" sz="2400" dirty="0"/>
              <a:t>and can be costly (due to inefficient use of network resources</a:t>
            </a:r>
            <a:r>
              <a:rPr lang="en-US" sz="2400" dirty="0" smtClean="0"/>
              <a:t>).</a:t>
            </a:r>
          </a:p>
          <a:p>
            <a:pPr>
              <a:lnSpc>
                <a:spcPct val="100000"/>
              </a:lnSpc>
            </a:pPr>
            <a:endParaRPr lang="en-US" sz="2400" dirty="0"/>
          </a:p>
          <a:p>
            <a:pPr>
              <a:lnSpc>
                <a:spcPct val="100000"/>
              </a:lnSpc>
            </a:pPr>
            <a:r>
              <a:rPr lang="en-US" sz="2400" dirty="0"/>
              <a:t>Fault-tolerance can be improved by using a </a:t>
            </a:r>
            <a:r>
              <a:rPr lang="en-US" sz="2400" dirty="0" smtClean="0"/>
              <a:t>packet-switched</a:t>
            </a:r>
            <a:r>
              <a:rPr lang="en-US" sz="2400" dirty="0"/>
              <a:t>, connectionless network. </a:t>
            </a:r>
          </a:p>
          <a:p>
            <a:pPr lvl="1">
              <a:lnSpc>
                <a:spcPct val="100000"/>
              </a:lnSpc>
              <a:buFont typeface="Wingdings" panose="05000000000000000000" pitchFamily="2" charset="2"/>
              <a:buChar char="Ø"/>
            </a:pPr>
            <a:r>
              <a:rPr lang="en-US" sz="2400" dirty="0" smtClean="0"/>
              <a:t> A </a:t>
            </a:r>
            <a:r>
              <a:rPr lang="en-US" sz="2400" dirty="0"/>
              <a:t>single message is broken into multiple message blocks called packets. </a:t>
            </a:r>
            <a:endParaRPr lang="en-US" sz="2400" dirty="0" smtClean="0"/>
          </a:p>
          <a:p>
            <a:pPr lvl="1">
              <a:lnSpc>
                <a:spcPct val="100000"/>
              </a:lnSpc>
              <a:buFont typeface="Wingdings" panose="05000000000000000000" pitchFamily="2" charset="2"/>
              <a:buChar char="Ø"/>
            </a:pPr>
            <a:r>
              <a:rPr lang="en-US" sz="2400" dirty="0" smtClean="0"/>
              <a:t> </a:t>
            </a:r>
            <a:r>
              <a:rPr lang="en-US" sz="2400" dirty="0"/>
              <a:t>Packet contains address information of the sender and receiver. </a:t>
            </a:r>
            <a:endParaRPr lang="en-US" sz="2400" dirty="0" smtClean="0"/>
          </a:p>
          <a:p>
            <a:pPr lvl="1">
              <a:lnSpc>
                <a:spcPct val="100000"/>
              </a:lnSpc>
              <a:buFont typeface="Wingdings" panose="05000000000000000000" pitchFamily="2" charset="2"/>
              <a:buChar char="Ø"/>
            </a:pPr>
            <a:r>
              <a:rPr lang="en-US" sz="2400" dirty="0" smtClean="0"/>
              <a:t> </a:t>
            </a:r>
            <a:r>
              <a:rPr lang="en-US" sz="2400" dirty="0"/>
              <a:t>No path needs to be established before data transmission (connectionless). </a:t>
            </a:r>
            <a:endParaRPr lang="en-US" sz="2400" dirty="0" smtClean="0"/>
          </a:p>
          <a:p>
            <a:pPr lvl="1">
              <a:lnSpc>
                <a:spcPct val="100000"/>
              </a:lnSpc>
              <a:buFont typeface="Wingdings" panose="05000000000000000000" pitchFamily="2" charset="2"/>
              <a:buChar char="Ø"/>
            </a:pPr>
            <a:r>
              <a:rPr lang="en-US" sz="2400" dirty="0" smtClean="0"/>
              <a:t> </a:t>
            </a:r>
            <a:r>
              <a:rPr lang="en-US" sz="2400" dirty="0"/>
              <a:t>Different packets belonging to the same message can be sent through the network along various paths. </a:t>
            </a:r>
            <a:endParaRPr lang="en-US" sz="2400" dirty="0" smtClean="0"/>
          </a:p>
          <a:p>
            <a:pPr lvl="1">
              <a:lnSpc>
                <a:spcPct val="100000"/>
              </a:lnSpc>
              <a:buFont typeface="Wingdings" panose="05000000000000000000" pitchFamily="2" charset="2"/>
              <a:buChar char="Ø"/>
            </a:pPr>
            <a:r>
              <a:rPr lang="en-US" sz="2400" dirty="0" smtClean="0"/>
              <a:t> </a:t>
            </a:r>
            <a:r>
              <a:rPr lang="en-US" sz="2400" dirty="0"/>
              <a:t>The original message will be reassembled once all the packets arrive at the receiver. </a:t>
            </a:r>
            <a:endParaRPr lang="en-US" sz="2400" dirty="0" smtClean="0"/>
          </a:p>
          <a:p>
            <a:pPr marL="457200" lvl="1" indent="0">
              <a:lnSpc>
                <a:spcPct val="100000"/>
              </a:lnSpc>
              <a:buNone/>
            </a:pPr>
            <a:endParaRPr lang="en-US" sz="2400" dirty="0"/>
          </a:p>
          <a:p>
            <a:pPr>
              <a:lnSpc>
                <a:spcPct val="100000"/>
              </a:lnSpc>
            </a:pPr>
            <a:endParaRPr lang="en-US" sz="2400" dirty="0"/>
          </a:p>
        </p:txBody>
      </p:sp>
    </p:spTree>
    <p:extLst>
      <p:ext uri="{BB962C8B-B14F-4D97-AF65-F5344CB8AC3E}">
        <p14:creationId xmlns:p14="http://schemas.microsoft.com/office/powerpoint/2010/main" val="2963128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969"/>
          <a:stretch/>
        </p:blipFill>
        <p:spPr>
          <a:xfrm>
            <a:off x="1245704" y="556591"/>
            <a:ext cx="10024921" cy="5394763"/>
          </a:xfrm>
          <a:prstGeom prst="rect">
            <a:avLst/>
          </a:prstGeom>
        </p:spPr>
      </p:pic>
    </p:spTree>
    <p:extLst>
      <p:ext uri="{BB962C8B-B14F-4D97-AF65-F5344CB8AC3E}">
        <p14:creationId xmlns:p14="http://schemas.microsoft.com/office/powerpoint/2010/main" val="2274602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13" y="524082"/>
            <a:ext cx="11017250" cy="863600"/>
          </a:xfrm>
        </p:spPr>
        <p:txBody>
          <a:bodyPr/>
          <a:lstStyle/>
          <a:p>
            <a:r>
              <a:rPr lang="en-US" b="1" dirty="0">
                <a:effectLst>
                  <a:outerShdw blurRad="38100" dist="38100" dir="2700000" algn="tl">
                    <a:srgbClr val="000000">
                      <a:alpha val="43137"/>
                    </a:srgbClr>
                  </a:outerShdw>
                </a:effectLst>
              </a:rPr>
              <a:t>A Scalable Network Architecture</a:t>
            </a:r>
          </a:p>
        </p:txBody>
      </p:sp>
      <p:sp>
        <p:nvSpPr>
          <p:cNvPr id="3" name="Content Placeholder 2"/>
          <p:cNvSpPr>
            <a:spLocks noGrp="1"/>
          </p:cNvSpPr>
          <p:nvPr>
            <p:ph idx="4294967295"/>
          </p:nvPr>
        </p:nvSpPr>
        <p:spPr>
          <a:xfrm>
            <a:off x="384313" y="1772616"/>
            <a:ext cx="10515600" cy="4875213"/>
          </a:xfrm>
        </p:spPr>
        <p:txBody>
          <a:bodyPr>
            <a:normAutofit/>
          </a:bodyPr>
          <a:lstStyle/>
          <a:p>
            <a:r>
              <a:rPr lang="en-US" sz="2400" dirty="0"/>
              <a:t>Scalability refers to the ability of the network to expand quickly to support new users and applications without impacting the performance of the service being delivered to existing users</a:t>
            </a:r>
            <a:r>
              <a:rPr lang="en-US" sz="2400" dirty="0" smtClean="0"/>
              <a:t>.</a:t>
            </a:r>
          </a:p>
          <a:p>
            <a:endParaRPr lang="en-US" sz="2400" dirty="0"/>
          </a:p>
          <a:p>
            <a:r>
              <a:rPr lang="en-US" sz="2400" dirty="0"/>
              <a:t>The Internet architecture is scalable due to the following characteristics: </a:t>
            </a:r>
            <a:endParaRPr lang="en-US" sz="2400" dirty="0" smtClean="0"/>
          </a:p>
          <a:p>
            <a:pPr lvl="1">
              <a:buFont typeface="Wingdings" panose="05000000000000000000" pitchFamily="2" charset="2"/>
              <a:buChar char="Ø"/>
            </a:pPr>
            <a:r>
              <a:rPr lang="en-US" sz="2400" dirty="0" smtClean="0"/>
              <a:t> </a:t>
            </a:r>
            <a:r>
              <a:rPr lang="en-US" sz="2400" dirty="0"/>
              <a:t>It has a hierarchical layered structure for addressing, naming and connectivity service. </a:t>
            </a:r>
            <a:endParaRPr lang="en-US" sz="2400" dirty="0" smtClean="0"/>
          </a:p>
          <a:p>
            <a:pPr lvl="1">
              <a:buFont typeface="Wingdings" panose="05000000000000000000" pitchFamily="2" charset="2"/>
              <a:buChar char="Ø"/>
            </a:pPr>
            <a:r>
              <a:rPr lang="en-US" sz="2400" dirty="0" smtClean="0"/>
              <a:t> </a:t>
            </a:r>
            <a:r>
              <a:rPr lang="en-US" sz="2400" dirty="0"/>
              <a:t>It uses common standards and protocols.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120" y="3881644"/>
            <a:ext cx="4229100" cy="2381250"/>
          </a:xfrm>
          <a:prstGeom prst="rect">
            <a:avLst/>
          </a:prstGeom>
        </p:spPr>
      </p:pic>
    </p:spTree>
    <p:extLst>
      <p:ext uri="{BB962C8B-B14F-4D97-AF65-F5344CB8AC3E}">
        <p14:creationId xmlns:p14="http://schemas.microsoft.com/office/powerpoint/2010/main" val="1342573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170" y="354842"/>
            <a:ext cx="10360659" cy="5868538"/>
          </a:xfrm>
          <a:prstGeom prst="rect">
            <a:avLst/>
          </a:prstGeom>
        </p:spPr>
      </p:pic>
    </p:spTree>
    <p:extLst>
      <p:ext uri="{BB962C8B-B14F-4D97-AF65-F5344CB8AC3E}">
        <p14:creationId xmlns:p14="http://schemas.microsoft.com/office/powerpoint/2010/main" val="23602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826" y="431317"/>
            <a:ext cx="11017250" cy="863600"/>
          </a:xfrm>
        </p:spPr>
        <p:txBody>
          <a:bodyPr/>
          <a:lstStyle/>
          <a:p>
            <a:r>
              <a:rPr lang="en-US" b="1" dirty="0">
                <a:effectLst>
                  <a:outerShdw blurRad="38100" dist="38100" dir="2700000" algn="tl">
                    <a:srgbClr val="000000">
                      <a:alpha val="43137"/>
                    </a:srgbClr>
                  </a:outerShdw>
                </a:effectLst>
              </a:rPr>
              <a:t>Providing Quality of Service (</a:t>
            </a:r>
            <a:r>
              <a:rPr lang="en-US" b="1" dirty="0" err="1">
                <a:effectLst>
                  <a:outerShdw blurRad="38100" dist="38100" dir="2700000" algn="tl">
                    <a:srgbClr val="000000">
                      <a:alpha val="43137"/>
                    </a:srgbClr>
                  </a:outerShdw>
                </a:effectLst>
              </a:rPr>
              <a:t>QoS</a:t>
            </a:r>
            <a:r>
              <a:rPr lang="en-US" b="1" dirty="0">
                <a:effectLst>
                  <a:outerShdw blurRad="38100" dist="38100" dir="2700000" algn="tl">
                    <a:srgbClr val="000000">
                      <a:alpha val="43137"/>
                    </a:srgbClr>
                  </a:outerShdw>
                </a:effectLst>
              </a:rPr>
              <a:t>)</a:t>
            </a:r>
          </a:p>
        </p:txBody>
      </p:sp>
      <p:sp>
        <p:nvSpPr>
          <p:cNvPr id="3" name="Content Placeholder 2"/>
          <p:cNvSpPr>
            <a:spLocks noGrp="1"/>
          </p:cNvSpPr>
          <p:nvPr>
            <p:ph idx="4294967295"/>
          </p:nvPr>
        </p:nvSpPr>
        <p:spPr>
          <a:xfrm>
            <a:off x="596348" y="1941512"/>
            <a:ext cx="10515600" cy="4916488"/>
          </a:xfrm>
        </p:spPr>
        <p:txBody>
          <a:bodyPr>
            <a:normAutofit/>
          </a:bodyPr>
          <a:lstStyle/>
          <a:p>
            <a:r>
              <a:rPr lang="en-US" sz="2400" dirty="0" err="1"/>
              <a:t>QoS</a:t>
            </a:r>
            <a:r>
              <a:rPr lang="en-US" sz="2400" dirty="0"/>
              <a:t> indicates the performance level of the services offered through the </a:t>
            </a:r>
            <a:r>
              <a:rPr lang="en-US" sz="2400" dirty="0" smtClean="0"/>
              <a:t>network.</a:t>
            </a:r>
          </a:p>
          <a:p>
            <a:r>
              <a:rPr lang="en-US" sz="2400" dirty="0"/>
              <a:t>The key concept behind providing </a:t>
            </a:r>
            <a:r>
              <a:rPr lang="en-US" sz="2400" dirty="0" err="1"/>
              <a:t>QoS</a:t>
            </a:r>
            <a:r>
              <a:rPr lang="en-US" sz="2400" dirty="0"/>
              <a:t> is to manage the utilization of network resources. </a:t>
            </a:r>
            <a:endParaRPr lang="en-US" sz="2400" dirty="0" smtClean="0"/>
          </a:p>
          <a:p>
            <a:endParaRPr lang="en-US" sz="2400" dirty="0" smtClean="0"/>
          </a:p>
          <a:p>
            <a:r>
              <a:rPr lang="en-US" sz="2400" dirty="0" smtClean="0"/>
              <a:t>Applications </a:t>
            </a:r>
            <a:r>
              <a:rPr lang="en-US" sz="2400" dirty="0"/>
              <a:t>that have certain quality requirements </a:t>
            </a:r>
            <a:endParaRPr lang="en-US" sz="2400" dirty="0" smtClean="0"/>
          </a:p>
          <a:p>
            <a:r>
              <a:rPr lang="en-US" sz="2400" dirty="0" smtClean="0"/>
              <a:t>should </a:t>
            </a:r>
            <a:r>
              <a:rPr lang="en-US" sz="2400" dirty="0"/>
              <a:t>be given more priority to use network resources. </a:t>
            </a:r>
            <a:endParaRPr lang="en-US" sz="2400" dirty="0" smtClean="0"/>
          </a:p>
          <a:p>
            <a:endParaRPr lang="en-US" sz="2400" dirty="0" smtClean="0"/>
          </a:p>
          <a:p>
            <a:pPr lvl="1">
              <a:buFont typeface="Wingdings" panose="05000000000000000000" pitchFamily="2" charset="2"/>
              <a:buChar char="Ø"/>
            </a:pPr>
            <a:r>
              <a:rPr lang="en-US" sz="2400" dirty="0" smtClean="0"/>
              <a:t> In </a:t>
            </a:r>
            <a:r>
              <a:rPr lang="en-US" sz="2400" dirty="0"/>
              <a:t>the situation where network resources </a:t>
            </a:r>
            <a:r>
              <a:rPr lang="en-US" sz="2400" dirty="0" smtClean="0"/>
              <a:t>are</a:t>
            </a:r>
          </a:p>
          <a:p>
            <a:pPr marL="4763" lvl="1" indent="0">
              <a:buNone/>
            </a:pPr>
            <a:r>
              <a:rPr lang="en-US" sz="2400" dirty="0" smtClean="0"/>
              <a:t> </a:t>
            </a:r>
            <a:r>
              <a:rPr lang="en-US" sz="2400" dirty="0"/>
              <a:t>not sufficient, low-priority packets can be delayed </a:t>
            </a:r>
            <a:endParaRPr lang="en-US" sz="2400" dirty="0" smtClean="0"/>
          </a:p>
          <a:p>
            <a:pPr marL="4763" lvl="1" indent="0">
              <a:buNone/>
            </a:pPr>
            <a:r>
              <a:rPr lang="en-US" sz="2400" dirty="0" smtClean="0"/>
              <a:t>or </a:t>
            </a:r>
            <a:r>
              <a:rPr lang="en-US" sz="2400" dirty="0"/>
              <a:t>dropped</a:t>
            </a:r>
            <a:r>
              <a:rPr lang="en-US" sz="2400" dirty="0" smtClean="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7876" y="3951066"/>
            <a:ext cx="3853200" cy="2562378"/>
          </a:xfrm>
          <a:prstGeom prst="rect">
            <a:avLst/>
          </a:prstGeom>
        </p:spPr>
      </p:pic>
    </p:spTree>
    <p:extLst>
      <p:ext uri="{BB962C8B-B14F-4D97-AF65-F5344CB8AC3E}">
        <p14:creationId xmlns:p14="http://schemas.microsoft.com/office/powerpoint/2010/main" val="428638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431"/>
          <a:stretch/>
        </p:blipFill>
        <p:spPr>
          <a:xfrm>
            <a:off x="1091821" y="0"/>
            <a:ext cx="9939102" cy="6582098"/>
          </a:xfrm>
          <a:prstGeom prst="rect">
            <a:avLst/>
          </a:prstGeom>
        </p:spPr>
      </p:pic>
    </p:spTree>
    <p:extLst>
      <p:ext uri="{BB962C8B-B14F-4D97-AF65-F5344CB8AC3E}">
        <p14:creationId xmlns:p14="http://schemas.microsoft.com/office/powerpoint/2010/main" val="1207753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35" y="253171"/>
            <a:ext cx="10515600" cy="1325563"/>
          </a:xfrm>
        </p:spPr>
        <p:txBody>
          <a:bodyPr/>
          <a:lstStyle/>
          <a:p>
            <a:r>
              <a:rPr lang="en-US" b="1" dirty="0" smtClean="0">
                <a:effectLst>
                  <a:outerShdw blurRad="38100" dist="38100" dir="2700000" algn="tl">
                    <a:srgbClr val="000000">
                      <a:alpha val="43137"/>
                    </a:srgbClr>
                  </a:outerShdw>
                </a:effectLst>
              </a:rPr>
              <a:t>What is a Network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728870" y="1684753"/>
            <a:ext cx="10515600" cy="4730750"/>
          </a:xfrm>
        </p:spPr>
        <p:txBody>
          <a:bodyPr>
            <a:normAutofit/>
          </a:bodyPr>
          <a:lstStyle/>
          <a:p>
            <a:r>
              <a:rPr lang="en-US" sz="2400" dirty="0" smtClean="0"/>
              <a:t>A computer network  is a digital telecommunication network which allow nodes to share resources.</a:t>
            </a:r>
          </a:p>
          <a:p>
            <a:endParaRPr lang="en-US" sz="2400" dirty="0"/>
          </a:p>
          <a:p>
            <a:endParaRPr lang="en-US" sz="2400" dirty="0" smtClean="0"/>
          </a:p>
          <a:p>
            <a:endParaRPr lang="en-US" sz="2400" u="sng" dirty="0"/>
          </a:p>
          <a:p>
            <a:endParaRPr lang="en-US" sz="2400"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867" y="2760594"/>
            <a:ext cx="5734050" cy="3448050"/>
          </a:xfrm>
          <a:prstGeom prst="rect">
            <a:avLst/>
          </a:prstGeom>
        </p:spPr>
      </p:pic>
    </p:spTree>
    <p:extLst>
      <p:ext uri="{BB962C8B-B14F-4D97-AF65-F5344CB8AC3E}">
        <p14:creationId xmlns:p14="http://schemas.microsoft.com/office/powerpoint/2010/main" val="9193910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348" y="457822"/>
            <a:ext cx="11017250" cy="863600"/>
          </a:xfrm>
        </p:spPr>
        <p:txBody>
          <a:bodyPr/>
          <a:lstStyle/>
          <a:p>
            <a:r>
              <a:rPr lang="en-US" b="1" dirty="0">
                <a:effectLst>
                  <a:outerShdw blurRad="38100" dist="38100" dir="2700000" algn="tl">
                    <a:srgbClr val="000000">
                      <a:alpha val="43137"/>
                    </a:srgbClr>
                  </a:outerShdw>
                </a:effectLst>
              </a:rPr>
              <a:t>Providing Network Security</a:t>
            </a:r>
          </a:p>
        </p:txBody>
      </p:sp>
      <p:sp>
        <p:nvSpPr>
          <p:cNvPr id="3" name="Content Placeholder 2"/>
          <p:cNvSpPr>
            <a:spLocks noGrp="1"/>
          </p:cNvSpPr>
          <p:nvPr>
            <p:ph idx="4294967295"/>
          </p:nvPr>
        </p:nvSpPr>
        <p:spPr>
          <a:xfrm>
            <a:off x="728869" y="1600338"/>
            <a:ext cx="10515600" cy="4902200"/>
          </a:xfrm>
        </p:spPr>
        <p:txBody>
          <a:bodyPr>
            <a:normAutofit/>
          </a:bodyPr>
          <a:lstStyle/>
          <a:p>
            <a:pPr>
              <a:lnSpc>
                <a:spcPct val="100000"/>
              </a:lnSpc>
            </a:pPr>
            <a:r>
              <a:rPr lang="en-US" sz="2800" dirty="0"/>
              <a:t>The Internet nowadays are used for exchanging confidential and business critical </a:t>
            </a:r>
            <a:r>
              <a:rPr lang="en-US" sz="2800" dirty="0" smtClean="0"/>
              <a:t>information.</a:t>
            </a:r>
          </a:p>
          <a:p>
            <a:pPr marL="0" indent="0">
              <a:lnSpc>
                <a:spcPct val="100000"/>
              </a:lnSpc>
              <a:buNone/>
            </a:pPr>
            <a:endParaRPr lang="en-US" sz="2800" dirty="0"/>
          </a:p>
          <a:p>
            <a:pPr>
              <a:lnSpc>
                <a:spcPct val="100000"/>
              </a:lnSpc>
            </a:pPr>
            <a:r>
              <a:rPr lang="en-US" sz="2800" dirty="0"/>
              <a:t>Two types of network security concerns that must be </a:t>
            </a:r>
            <a:r>
              <a:rPr lang="en-US" sz="2800" dirty="0" smtClean="0"/>
              <a:t>addressed :</a:t>
            </a:r>
          </a:p>
          <a:p>
            <a:pPr lvl="1">
              <a:lnSpc>
                <a:spcPct val="100000"/>
              </a:lnSpc>
              <a:buFont typeface="Wingdings" panose="05000000000000000000" pitchFamily="2" charset="2"/>
              <a:buChar char="Ø"/>
            </a:pPr>
            <a:r>
              <a:rPr lang="en-US" sz="2400" dirty="0"/>
              <a:t> Network infrastructure security – physically securing the network devices and preventing unauthorized access</a:t>
            </a:r>
            <a:r>
              <a:rPr lang="en-US" sz="2400" dirty="0" smtClean="0"/>
              <a:t>.</a:t>
            </a:r>
          </a:p>
          <a:p>
            <a:pPr lvl="1">
              <a:lnSpc>
                <a:spcPct val="100000"/>
              </a:lnSpc>
              <a:buFont typeface="Wingdings" panose="05000000000000000000" pitchFamily="2" charset="2"/>
              <a:buChar char="Ø"/>
            </a:pPr>
            <a:r>
              <a:rPr lang="en-US" sz="2400" dirty="0"/>
              <a:t> Content security – protecting the information contained in the packets while being transmitted over the network and while being stored on network-attached devices</a:t>
            </a:r>
            <a:r>
              <a:rPr lang="en-US" sz="2400" dirty="0" smtClean="0"/>
              <a:t>.</a:t>
            </a:r>
            <a:endParaRPr lang="en-US" sz="2400" dirty="0"/>
          </a:p>
        </p:txBody>
      </p:sp>
    </p:spTree>
    <p:extLst>
      <p:ext uri="{BB962C8B-B14F-4D97-AF65-F5344CB8AC3E}">
        <p14:creationId xmlns:p14="http://schemas.microsoft.com/office/powerpoint/2010/main" val="1301899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7575" y="546100"/>
            <a:ext cx="11274425" cy="2074863"/>
          </a:xfrm>
        </p:spPr>
        <p:txBody>
          <a:bodyPr>
            <a:normAutofit/>
          </a:bodyPr>
          <a:lstStyle/>
          <a:p>
            <a:r>
              <a:rPr lang="en-US" sz="2400" dirty="0" smtClean="0"/>
              <a:t>Security </a:t>
            </a:r>
            <a:r>
              <a:rPr lang="en-US" sz="2400" dirty="0"/>
              <a:t>measures taken in a network should:</a:t>
            </a:r>
          </a:p>
          <a:p>
            <a:pPr lvl="1">
              <a:buFont typeface="Wingdings" panose="05000000000000000000" pitchFamily="2" charset="2"/>
              <a:buChar char="Ø"/>
            </a:pPr>
            <a:r>
              <a:rPr lang="en-US" sz="2400" dirty="0"/>
              <a:t> Prevent unauthorized disclosure or theft of information – </a:t>
            </a:r>
            <a:r>
              <a:rPr lang="en-US" sz="2400" b="1" dirty="0" smtClean="0"/>
              <a:t>ensuring confidentiality</a:t>
            </a:r>
            <a:endParaRPr lang="en-US" sz="2400" b="1" dirty="0"/>
          </a:p>
          <a:p>
            <a:pPr lvl="1">
              <a:buFont typeface="Wingdings" panose="05000000000000000000" pitchFamily="2" charset="2"/>
              <a:buChar char="Ø"/>
            </a:pPr>
            <a:r>
              <a:rPr lang="en-US" sz="2400" dirty="0"/>
              <a:t> Prevent unauthorized modification of information – </a:t>
            </a:r>
            <a:r>
              <a:rPr lang="en-US" sz="2400" b="1" dirty="0"/>
              <a:t>ensuring integrity </a:t>
            </a:r>
          </a:p>
          <a:p>
            <a:pPr lvl="1">
              <a:buFont typeface="Wingdings" panose="05000000000000000000" pitchFamily="2" charset="2"/>
              <a:buChar char="Ø"/>
            </a:pPr>
            <a:r>
              <a:rPr lang="en-US" sz="2400" dirty="0"/>
              <a:t> Prevent denial-of-service (</a:t>
            </a:r>
            <a:r>
              <a:rPr lang="en-US" sz="2400" dirty="0" err="1"/>
              <a:t>DoS</a:t>
            </a:r>
            <a:r>
              <a:rPr lang="en-US" sz="2400" dirty="0"/>
              <a:t>) – </a:t>
            </a:r>
            <a:r>
              <a:rPr lang="en-US" sz="2400" b="1" dirty="0"/>
              <a:t>ensuring </a:t>
            </a:r>
            <a:r>
              <a:rPr lang="en-US" sz="2400" b="1" dirty="0" smtClean="0"/>
              <a:t>availability</a:t>
            </a:r>
            <a:endParaRPr lang="en-US" sz="2400" dirty="0"/>
          </a:p>
          <a:p>
            <a:endParaRPr lang="en-US" sz="2400" dirty="0" smtClean="0"/>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676" y="2320119"/>
            <a:ext cx="7831942" cy="4353450"/>
          </a:xfrm>
          <a:prstGeom prst="rect">
            <a:avLst/>
          </a:prstGeom>
        </p:spPr>
      </p:pic>
    </p:spTree>
    <p:extLst>
      <p:ext uri="{BB962C8B-B14F-4D97-AF65-F5344CB8AC3E}">
        <p14:creationId xmlns:p14="http://schemas.microsoft.com/office/powerpoint/2010/main" val="1781802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0312"/>
          <a:stretch/>
        </p:blipFill>
        <p:spPr>
          <a:xfrm>
            <a:off x="6356282" y="0"/>
            <a:ext cx="5835718" cy="5592417"/>
          </a:xfrm>
          <a:prstGeom prst="rect">
            <a:avLst/>
          </a:prstGeom>
        </p:spPr>
      </p:pic>
    </p:spTree>
    <p:extLst>
      <p:ext uri="{BB962C8B-B14F-4D97-AF65-F5344CB8AC3E}">
        <p14:creationId xmlns:p14="http://schemas.microsoft.com/office/powerpoint/2010/main" val="41544801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356" y="404813"/>
            <a:ext cx="10367893" cy="863600"/>
          </a:xfrm>
        </p:spPr>
        <p:txBody>
          <a:bodyPr/>
          <a:lstStyle/>
          <a:p>
            <a:r>
              <a:rPr lang="en-US" b="1" dirty="0" smtClean="0"/>
              <a:t>Local Area Network</a:t>
            </a:r>
            <a:endParaRPr lang="en-US" b="1" dirty="0"/>
          </a:p>
        </p:txBody>
      </p:sp>
      <p:sp>
        <p:nvSpPr>
          <p:cNvPr id="3" name="Content Placeholder 2"/>
          <p:cNvSpPr>
            <a:spLocks noGrp="1"/>
          </p:cNvSpPr>
          <p:nvPr>
            <p:ph idx="4294967295"/>
          </p:nvPr>
        </p:nvSpPr>
        <p:spPr>
          <a:xfrm>
            <a:off x="901148" y="1525588"/>
            <a:ext cx="10116102" cy="4351337"/>
          </a:xfrm>
        </p:spPr>
        <p:txBody>
          <a:bodyPr>
            <a:normAutofit/>
          </a:bodyPr>
          <a:lstStyle/>
          <a:p>
            <a:pPr>
              <a:buFont typeface="Wingdings" panose="05000000000000000000" pitchFamily="2" charset="2"/>
              <a:buChar char="Ø"/>
            </a:pPr>
            <a:r>
              <a:rPr lang="en-US" sz="2400" dirty="0" smtClean="0"/>
              <a:t>A group of networks that share a common communication line or wireless link.</a:t>
            </a:r>
          </a:p>
          <a:p>
            <a:pPr>
              <a:buFont typeface="Wingdings" panose="05000000000000000000" pitchFamily="2" charset="2"/>
              <a:buChar char="Ø"/>
            </a:pPr>
            <a:r>
              <a:rPr lang="en-US" sz="2400" dirty="0" smtClean="0"/>
              <a:t>Connectivity is only for smaller area.</a:t>
            </a:r>
          </a:p>
          <a:p>
            <a:pPr>
              <a:buFont typeface="Wingdings" panose="05000000000000000000" pitchFamily="2" charset="2"/>
              <a:buChar char="Ø"/>
            </a:pP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335" y="2603161"/>
            <a:ext cx="7758800" cy="3390023"/>
          </a:xfrm>
          <a:prstGeom prst="rect">
            <a:avLst/>
          </a:prstGeom>
        </p:spPr>
      </p:pic>
    </p:spTree>
    <p:extLst>
      <p:ext uri="{BB962C8B-B14F-4D97-AF65-F5344CB8AC3E}">
        <p14:creationId xmlns:p14="http://schemas.microsoft.com/office/powerpoint/2010/main" val="24129068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948" y="185530"/>
            <a:ext cx="7639878" cy="1325563"/>
          </a:xfrm>
        </p:spPr>
        <p:txBody>
          <a:bodyPr/>
          <a:lstStyle/>
          <a:p>
            <a:r>
              <a:rPr lang="en-US" b="1" dirty="0" smtClean="0"/>
              <a:t>WIDE AREA NETWORK</a:t>
            </a:r>
            <a:endParaRPr lang="en-US" b="1" dirty="0"/>
          </a:p>
        </p:txBody>
      </p:sp>
      <p:pic>
        <p:nvPicPr>
          <p:cNvPr id="4" name="Picture 3"/>
          <p:cNvPicPr>
            <a:picLocks noChangeAspect="1"/>
          </p:cNvPicPr>
          <p:nvPr/>
        </p:nvPicPr>
        <p:blipFill rotWithShape="1">
          <a:blip r:embed="rId2"/>
          <a:srcRect t="3876"/>
          <a:stretch/>
        </p:blipFill>
        <p:spPr>
          <a:xfrm>
            <a:off x="1218944" y="1073426"/>
            <a:ext cx="9754111" cy="5155096"/>
          </a:xfrm>
          <a:prstGeom prst="rect">
            <a:avLst/>
          </a:prstGeom>
        </p:spPr>
      </p:pic>
    </p:spTree>
    <p:extLst>
      <p:ext uri="{BB962C8B-B14F-4D97-AF65-F5344CB8AC3E}">
        <p14:creationId xmlns:p14="http://schemas.microsoft.com/office/powerpoint/2010/main" val="32644666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9442" y="404813"/>
            <a:ext cx="9837807" cy="863600"/>
          </a:xfrm>
        </p:spPr>
        <p:txBody>
          <a:bodyPr>
            <a:normAutofit/>
          </a:bodyPr>
          <a:lstStyle/>
          <a:p>
            <a:r>
              <a:rPr lang="en-US" sz="4800" b="1" dirty="0"/>
              <a:t>Metropolitan Area Network</a:t>
            </a:r>
          </a:p>
        </p:txBody>
      </p:sp>
      <p:sp>
        <p:nvSpPr>
          <p:cNvPr id="3" name="Content Placeholder 2"/>
          <p:cNvSpPr>
            <a:spLocks noGrp="1"/>
          </p:cNvSpPr>
          <p:nvPr>
            <p:ph idx="4294967295"/>
          </p:nvPr>
        </p:nvSpPr>
        <p:spPr>
          <a:xfrm>
            <a:off x="820738" y="1412875"/>
            <a:ext cx="11371262" cy="5040313"/>
          </a:xfrm>
        </p:spPr>
        <p:txBody>
          <a:bodyPr>
            <a:normAutofit/>
          </a:bodyPr>
          <a:lstStyle/>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Used </a:t>
            </a:r>
            <a:r>
              <a:rPr lang="en-US" sz="2400" dirty="0">
                <a:latin typeface="Times New Roman" panose="02020603050405020304" pitchFamily="18" charset="0"/>
                <a:cs typeface="Times New Roman" panose="02020603050405020304" pitchFamily="18" charset="0"/>
              </a:rPr>
              <a:t>to mean the interconnection of several local </a:t>
            </a:r>
            <a:r>
              <a:rPr lang="en-US" sz="2400" dirty="0" smtClean="0">
                <a:latin typeface="Times New Roman" panose="02020603050405020304" pitchFamily="18" charset="0"/>
                <a:cs typeface="Times New Roman" panose="02020603050405020304" pitchFamily="18" charset="0"/>
              </a:rPr>
              <a:t>area networks </a:t>
            </a:r>
            <a:r>
              <a:rPr lang="en-US" sz="2400" dirty="0">
                <a:latin typeface="Times New Roman" panose="02020603050405020304" pitchFamily="18" charset="0"/>
                <a:cs typeface="Times New Roman" panose="02020603050405020304" pitchFamily="18" charset="0"/>
              </a:rPr>
              <a:t>by bridging them with backbone </a:t>
            </a:r>
            <a:r>
              <a:rPr lang="en-US" sz="2400" dirty="0" smtClean="0">
                <a:latin typeface="Times New Roman" panose="02020603050405020304" pitchFamily="18" charset="0"/>
                <a:cs typeface="Times New Roman" panose="02020603050405020304" pitchFamily="18" charset="0"/>
              </a:rPr>
              <a:t>lines.</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912" y="2783574"/>
            <a:ext cx="3686175" cy="3248736"/>
          </a:xfrm>
          <a:prstGeom prst="rect">
            <a:avLst/>
          </a:prstGeom>
        </p:spPr>
      </p:pic>
    </p:spTree>
    <p:extLst>
      <p:ext uri="{BB962C8B-B14F-4D97-AF65-F5344CB8AC3E}">
        <p14:creationId xmlns:p14="http://schemas.microsoft.com/office/powerpoint/2010/main" val="27018162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821635" y="1690332"/>
            <a:ext cx="4943475" cy="36528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970" y="1778581"/>
            <a:ext cx="4884761" cy="3476340"/>
          </a:xfrm>
          <a:prstGeom prst="rect">
            <a:avLst/>
          </a:prstGeom>
        </p:spPr>
      </p:pic>
      <p:sp>
        <p:nvSpPr>
          <p:cNvPr id="2" name="TextBox 1"/>
          <p:cNvSpPr txBox="1"/>
          <p:nvPr/>
        </p:nvSpPr>
        <p:spPr>
          <a:xfrm>
            <a:off x="1815548" y="477078"/>
            <a:ext cx="2955235" cy="707886"/>
          </a:xfrm>
          <a:prstGeom prst="rect">
            <a:avLst/>
          </a:prstGeom>
          <a:noFill/>
        </p:spPr>
        <p:txBody>
          <a:bodyPr wrap="square" rtlCol="0">
            <a:spAutoFit/>
          </a:bodyPr>
          <a:lstStyle/>
          <a:p>
            <a:r>
              <a:rPr lang="en-US" sz="4000" dirty="0" smtClean="0"/>
              <a:t>CAN</a:t>
            </a:r>
            <a:endParaRPr lang="en-US" sz="4000" dirty="0"/>
          </a:p>
        </p:txBody>
      </p:sp>
      <p:sp>
        <p:nvSpPr>
          <p:cNvPr id="3" name="TextBox 2"/>
          <p:cNvSpPr txBox="1"/>
          <p:nvPr/>
        </p:nvSpPr>
        <p:spPr>
          <a:xfrm>
            <a:off x="7686261" y="477078"/>
            <a:ext cx="2835965" cy="769441"/>
          </a:xfrm>
          <a:prstGeom prst="rect">
            <a:avLst/>
          </a:prstGeom>
          <a:noFill/>
        </p:spPr>
        <p:txBody>
          <a:bodyPr wrap="square" rtlCol="0">
            <a:spAutoFit/>
          </a:bodyPr>
          <a:lstStyle/>
          <a:p>
            <a:r>
              <a:rPr lang="en-US" sz="4400" dirty="0" smtClean="0"/>
              <a:t>PAN</a:t>
            </a:r>
            <a:endParaRPr lang="en-US" sz="4400" dirty="0"/>
          </a:p>
        </p:txBody>
      </p:sp>
    </p:spTree>
    <p:extLst>
      <p:ext uri="{BB962C8B-B14F-4D97-AF65-F5344CB8AC3E}">
        <p14:creationId xmlns:p14="http://schemas.microsoft.com/office/powerpoint/2010/main" val="15743616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71061" y="1799107"/>
            <a:ext cx="4806397" cy="3603625"/>
          </a:xfrm>
          <a:ln>
            <a:solidFill>
              <a:schemeClr val="tx1">
                <a:lumMod val="65000"/>
                <a:lumOff val="35000"/>
              </a:schemeClr>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728" y="1799107"/>
            <a:ext cx="5744855" cy="3709174"/>
          </a:xfrm>
          <a:prstGeom prst="rect">
            <a:avLst/>
          </a:prstGeom>
          <a:ln>
            <a:solidFill>
              <a:schemeClr val="tx1">
                <a:lumMod val="65000"/>
                <a:lumOff val="35000"/>
              </a:schemeClr>
            </a:solidFill>
          </a:ln>
        </p:spPr>
      </p:pic>
      <p:sp>
        <p:nvSpPr>
          <p:cNvPr id="2" name="TextBox 1"/>
          <p:cNvSpPr txBox="1"/>
          <p:nvPr/>
        </p:nvSpPr>
        <p:spPr>
          <a:xfrm>
            <a:off x="2001078" y="384313"/>
            <a:ext cx="2186609" cy="707886"/>
          </a:xfrm>
          <a:prstGeom prst="rect">
            <a:avLst/>
          </a:prstGeom>
          <a:noFill/>
        </p:spPr>
        <p:txBody>
          <a:bodyPr wrap="square" rtlCol="0">
            <a:spAutoFit/>
          </a:bodyPr>
          <a:lstStyle/>
          <a:p>
            <a:r>
              <a:rPr lang="en-US" sz="4000" dirty="0" smtClean="0"/>
              <a:t>SAN</a:t>
            </a:r>
            <a:endParaRPr lang="en-US" sz="4000" dirty="0"/>
          </a:p>
        </p:txBody>
      </p:sp>
      <p:sp>
        <p:nvSpPr>
          <p:cNvPr id="3" name="TextBox 2"/>
          <p:cNvSpPr txBox="1"/>
          <p:nvPr/>
        </p:nvSpPr>
        <p:spPr>
          <a:xfrm>
            <a:off x="7341704" y="609600"/>
            <a:ext cx="2252870" cy="707886"/>
          </a:xfrm>
          <a:prstGeom prst="rect">
            <a:avLst/>
          </a:prstGeom>
          <a:noFill/>
        </p:spPr>
        <p:txBody>
          <a:bodyPr wrap="square" rtlCol="0">
            <a:spAutoFit/>
          </a:bodyPr>
          <a:lstStyle/>
          <a:p>
            <a:r>
              <a:rPr lang="en-US" sz="4000" dirty="0" smtClean="0"/>
              <a:t>DAN</a:t>
            </a:r>
            <a:endParaRPr lang="en-US" sz="4000" dirty="0"/>
          </a:p>
        </p:txBody>
      </p:sp>
    </p:spTree>
    <p:extLst>
      <p:ext uri="{BB962C8B-B14F-4D97-AF65-F5344CB8AC3E}">
        <p14:creationId xmlns:p14="http://schemas.microsoft.com/office/powerpoint/2010/main" val="13693708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5" y="1338469"/>
            <a:ext cx="6477000" cy="4857750"/>
          </a:xfrm>
          <a:prstGeom prst="rect">
            <a:avLst/>
          </a:prstGeom>
        </p:spPr>
      </p:pic>
      <p:pic>
        <p:nvPicPr>
          <p:cNvPr id="2" name="Picture 1"/>
          <p:cNvPicPr>
            <a:picLocks noChangeAspect="1"/>
          </p:cNvPicPr>
          <p:nvPr/>
        </p:nvPicPr>
        <p:blipFill>
          <a:blip r:embed="rId3"/>
          <a:stretch>
            <a:fillRect/>
          </a:stretch>
        </p:blipFill>
        <p:spPr>
          <a:xfrm>
            <a:off x="7712765" y="1709530"/>
            <a:ext cx="4214191" cy="4823792"/>
          </a:xfrm>
          <a:prstGeom prst="rect">
            <a:avLst/>
          </a:prstGeom>
        </p:spPr>
      </p:pic>
      <p:sp>
        <p:nvSpPr>
          <p:cNvPr id="4" name="TextBox 3"/>
          <p:cNvSpPr txBox="1"/>
          <p:nvPr/>
        </p:nvSpPr>
        <p:spPr>
          <a:xfrm>
            <a:off x="1179443" y="384313"/>
            <a:ext cx="6308035" cy="707886"/>
          </a:xfrm>
          <a:prstGeom prst="rect">
            <a:avLst/>
          </a:prstGeom>
          <a:noFill/>
        </p:spPr>
        <p:txBody>
          <a:bodyPr wrap="square" rtlCol="0">
            <a:spAutoFit/>
          </a:bodyPr>
          <a:lstStyle/>
          <a:p>
            <a:r>
              <a:rPr lang="en-US" sz="4000" dirty="0" smtClean="0"/>
              <a:t>NETWORK TOPOLOGIES</a:t>
            </a:r>
            <a:endParaRPr lang="en-US" sz="4000" dirty="0"/>
          </a:p>
        </p:txBody>
      </p:sp>
    </p:spTree>
    <p:extLst>
      <p:ext uri="{BB962C8B-B14F-4D97-AF65-F5344CB8AC3E}">
        <p14:creationId xmlns:p14="http://schemas.microsoft.com/office/powerpoint/2010/main" val="3284504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330" y="346209"/>
            <a:ext cx="11017250" cy="863600"/>
          </a:xfrm>
        </p:spPr>
        <p:txBody>
          <a:bodyPr/>
          <a:lstStyle/>
          <a:p>
            <a:r>
              <a:rPr lang="en-US" b="1" dirty="0" smtClean="0"/>
              <a:t>Physical Topology</a:t>
            </a:r>
            <a:endParaRPr lang="en-US" b="1" dirty="0"/>
          </a:p>
        </p:txBody>
      </p:sp>
      <p:sp>
        <p:nvSpPr>
          <p:cNvPr id="3" name="Content Placeholder 2"/>
          <p:cNvSpPr>
            <a:spLocks noGrp="1"/>
          </p:cNvSpPr>
          <p:nvPr>
            <p:ph idx="4294967295"/>
          </p:nvPr>
        </p:nvSpPr>
        <p:spPr>
          <a:xfrm>
            <a:off x="991980" y="1349375"/>
            <a:ext cx="10515600" cy="4351338"/>
          </a:xfrm>
        </p:spPr>
        <p:txBody>
          <a:bodyPr>
            <a:normAutofit/>
          </a:bodyPr>
          <a:lstStyle/>
          <a:p>
            <a:pPr>
              <a:lnSpc>
                <a:spcPct val="100000"/>
              </a:lnSpc>
              <a:buFont typeface="Wingdings" pitchFamily="2" charset="2"/>
              <a:buChar char="Ø"/>
            </a:pPr>
            <a:r>
              <a:rPr lang="en-US" sz="2400" dirty="0" smtClean="0"/>
              <a:t>Defines how the nodes of network is physically connected.</a:t>
            </a:r>
          </a:p>
          <a:p>
            <a:pPr>
              <a:lnSpc>
                <a:spcPct val="100000"/>
              </a:lnSpc>
              <a:buFont typeface="Wingdings" pitchFamily="2" charset="2"/>
              <a:buChar char="Ø"/>
            </a:pPr>
            <a:r>
              <a:rPr lang="en-US" sz="2400" dirty="0" smtClean="0"/>
              <a:t>Types</a:t>
            </a:r>
          </a:p>
          <a:p>
            <a:pPr>
              <a:lnSpc>
                <a:spcPct val="100000"/>
              </a:lnSpc>
              <a:buFont typeface="Wingdings" pitchFamily="2" charset="2"/>
              <a:buChar char="Ø"/>
            </a:pPr>
            <a:endParaRPr lang="en-US" sz="2400" dirty="0" smtClean="0"/>
          </a:p>
          <a:p>
            <a:pPr lvl="1">
              <a:lnSpc>
                <a:spcPct val="100000"/>
              </a:lnSpc>
              <a:buFont typeface="Wingdings" pitchFamily="2" charset="2"/>
              <a:buChar char="ü"/>
            </a:pPr>
            <a:r>
              <a:rPr lang="en-US" sz="2400" dirty="0" smtClean="0"/>
              <a:t>Point-to-point</a:t>
            </a:r>
          </a:p>
          <a:p>
            <a:pPr lvl="2">
              <a:lnSpc>
                <a:spcPct val="100000"/>
              </a:lnSpc>
              <a:buFont typeface="Wingdings" pitchFamily="2" charset="2"/>
              <a:buChar char="v"/>
            </a:pPr>
            <a:r>
              <a:rPr lang="en-US" sz="2400" dirty="0" smtClean="0"/>
              <a:t>Simplest of all.</a:t>
            </a:r>
          </a:p>
          <a:p>
            <a:pPr lvl="2">
              <a:lnSpc>
                <a:spcPct val="100000"/>
              </a:lnSpc>
              <a:buFont typeface="Wingdings" pitchFamily="2" charset="2"/>
              <a:buChar char="v"/>
            </a:pPr>
            <a:r>
              <a:rPr lang="en-US" sz="2400" dirty="0" smtClean="0"/>
              <a:t>Two categories</a:t>
            </a:r>
          </a:p>
          <a:p>
            <a:pPr lvl="3">
              <a:lnSpc>
                <a:spcPct val="100000"/>
              </a:lnSpc>
            </a:pPr>
            <a:r>
              <a:rPr lang="en-US" sz="2400" dirty="0" smtClean="0">
                <a:latin typeface="Times New Roman" pitchFamily="18" charset="0"/>
                <a:cs typeface="Times New Roman" pitchFamily="18" charset="0"/>
              </a:rPr>
              <a:t>Permanent Topology</a:t>
            </a:r>
          </a:p>
          <a:p>
            <a:pPr lvl="3">
              <a:lnSpc>
                <a:spcPct val="100000"/>
              </a:lnSpc>
            </a:pPr>
            <a:r>
              <a:rPr lang="en-US" sz="2400" dirty="0" smtClean="0">
                <a:latin typeface="Times New Roman" pitchFamily="18" charset="0"/>
                <a:cs typeface="Times New Roman" pitchFamily="18" charset="0"/>
              </a:rPr>
              <a:t>Switched Topology</a:t>
            </a: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349" y="1933842"/>
            <a:ext cx="4764039" cy="348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867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 y="147503"/>
            <a:ext cx="11017250" cy="863600"/>
          </a:xfrm>
        </p:spPr>
        <p:txBody>
          <a:bodyPr>
            <a:normAutofit fontScale="90000"/>
          </a:bodyPr>
          <a:lstStyle/>
          <a:p>
            <a:r>
              <a:rPr lang="en-US" b="1" dirty="0" smtClean="0">
                <a:effectLst>
                  <a:outerShdw blurRad="38100" dist="38100" dir="2700000" algn="tl">
                    <a:srgbClr val="000000">
                      <a:alpha val="43137"/>
                    </a:srgbClr>
                  </a:outerShdw>
                </a:effectLst>
              </a:rPr>
              <a:t>How network supports the way we LIVE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131763" y="1163015"/>
            <a:ext cx="10885487" cy="5330549"/>
          </a:xfrm>
        </p:spPr>
        <p:txBody>
          <a:bodyPr>
            <a:normAutofit/>
          </a:bodyPr>
          <a:lstStyle/>
          <a:p>
            <a:pPr marL="1828800" lvl="4" indent="0" algn="just">
              <a:buNone/>
            </a:pPr>
            <a:endParaRPr lang="en-US" sz="2400" dirty="0" smtClean="0"/>
          </a:p>
          <a:p>
            <a:pPr marL="4763" lvl="1" indent="0" algn="just">
              <a:buNone/>
            </a:pPr>
            <a:endParaRPr lang="en-US" sz="2400" dirty="0"/>
          </a:p>
          <a:p>
            <a:pPr lvl="1" algn="just">
              <a:lnSpc>
                <a:spcPct val="150000"/>
              </a:lnSpc>
              <a:buFont typeface="Wingdings" panose="05000000000000000000" pitchFamily="2" charset="2"/>
              <a:buChar char="Ø"/>
            </a:pPr>
            <a:endParaRPr lang="en-US" sz="2400" dirty="0"/>
          </a:p>
          <a:p>
            <a:pPr lvl="1" algn="just">
              <a:lnSpc>
                <a:spcPct val="150000"/>
              </a:lnSpc>
              <a:buFont typeface="Wingdings" panose="05000000000000000000" pitchFamily="2" charset="2"/>
              <a:buChar char="Ø"/>
            </a:pPr>
            <a:endParaRPr lang="en-US" sz="2400" dirty="0"/>
          </a:p>
          <a:p>
            <a:pPr marL="457200" lvl="1" indent="0" algn="just">
              <a:lnSpc>
                <a:spcPct val="150000"/>
              </a:lnSpc>
              <a:buNone/>
            </a:pPr>
            <a:r>
              <a:rPr lang="en-US" sz="2400" dirty="0"/>
              <a:t>A</a:t>
            </a:r>
          </a:p>
          <a:p>
            <a:pPr lvl="1" algn="just"/>
            <a:endParaRPr lang="en-US" sz="2400" dirty="0" smtClean="0"/>
          </a:p>
          <a:p>
            <a:pPr lvl="4" algn="just">
              <a:buFont typeface="Wingdings" panose="05000000000000000000" pitchFamily="2" charset="2"/>
              <a:buChar char="Ø"/>
            </a:pPr>
            <a:endParaRPr lang="en-US" sz="2400" dirty="0"/>
          </a:p>
        </p:txBody>
      </p:sp>
      <p:pic>
        <p:nvPicPr>
          <p:cNvPr id="5" name="Picture 4"/>
          <p:cNvPicPr>
            <a:picLocks noChangeAspect="1"/>
          </p:cNvPicPr>
          <p:nvPr/>
        </p:nvPicPr>
        <p:blipFill>
          <a:blip r:embed="rId2"/>
          <a:stretch>
            <a:fillRect/>
          </a:stretch>
        </p:blipFill>
        <p:spPr>
          <a:xfrm>
            <a:off x="3581291" y="3027206"/>
            <a:ext cx="2962275" cy="1543050"/>
          </a:xfrm>
          <a:prstGeom prst="rect">
            <a:avLst/>
          </a:prstGeom>
        </p:spPr>
      </p:pic>
      <p:pic>
        <p:nvPicPr>
          <p:cNvPr id="6" name="Picture 5"/>
          <p:cNvPicPr>
            <a:picLocks noChangeAspect="1"/>
          </p:cNvPicPr>
          <p:nvPr/>
        </p:nvPicPr>
        <p:blipFill>
          <a:blip r:embed="rId3"/>
          <a:stretch>
            <a:fillRect/>
          </a:stretch>
        </p:blipFill>
        <p:spPr>
          <a:xfrm>
            <a:off x="7103165" y="5085599"/>
            <a:ext cx="2546150" cy="1772480"/>
          </a:xfrm>
          <a:prstGeom prst="rect">
            <a:avLst/>
          </a:prstGeom>
        </p:spPr>
      </p:pic>
      <p:pic>
        <p:nvPicPr>
          <p:cNvPr id="7" name="Picture 6"/>
          <p:cNvPicPr>
            <a:picLocks noChangeAspect="1"/>
          </p:cNvPicPr>
          <p:nvPr/>
        </p:nvPicPr>
        <p:blipFill>
          <a:blip r:embed="rId4"/>
          <a:stretch>
            <a:fillRect/>
          </a:stretch>
        </p:blipFill>
        <p:spPr>
          <a:xfrm>
            <a:off x="6320351" y="942391"/>
            <a:ext cx="2466975" cy="1847850"/>
          </a:xfrm>
          <a:prstGeom prst="rect">
            <a:avLst/>
          </a:prstGeom>
        </p:spPr>
      </p:pic>
      <p:pic>
        <p:nvPicPr>
          <p:cNvPr id="8" name="Picture 7"/>
          <p:cNvPicPr>
            <a:picLocks noChangeAspect="1"/>
          </p:cNvPicPr>
          <p:nvPr/>
        </p:nvPicPr>
        <p:blipFill rotWithShape="1">
          <a:blip r:embed="rId5"/>
          <a:srcRect b="6262"/>
          <a:stretch/>
        </p:blipFill>
        <p:spPr>
          <a:xfrm>
            <a:off x="8634543" y="2965736"/>
            <a:ext cx="2986881" cy="1990993"/>
          </a:xfrm>
          <a:prstGeom prst="rect">
            <a:avLst/>
          </a:prstGeom>
        </p:spPr>
      </p:pic>
      <p:pic>
        <p:nvPicPr>
          <p:cNvPr id="9" name="Picture 8"/>
          <p:cNvPicPr>
            <a:picLocks noChangeAspect="1"/>
          </p:cNvPicPr>
          <p:nvPr/>
        </p:nvPicPr>
        <p:blipFill>
          <a:blip r:embed="rId6"/>
          <a:stretch>
            <a:fillRect/>
          </a:stretch>
        </p:blipFill>
        <p:spPr>
          <a:xfrm>
            <a:off x="462584" y="2473466"/>
            <a:ext cx="2333625" cy="3348437"/>
          </a:xfrm>
          <a:prstGeom prst="rect">
            <a:avLst/>
          </a:prstGeom>
        </p:spPr>
      </p:pic>
      <p:cxnSp>
        <p:nvCxnSpPr>
          <p:cNvPr id="11" name="Straight Arrow Connector 10"/>
          <p:cNvCxnSpPr>
            <a:stCxn id="5" idx="1"/>
          </p:cNvCxnSpPr>
          <p:nvPr/>
        </p:nvCxnSpPr>
        <p:spPr>
          <a:xfrm flipH="1" flipV="1">
            <a:off x="2796209" y="3790122"/>
            <a:ext cx="785082" cy="8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0"/>
          </p:cNvCxnSpPr>
          <p:nvPr/>
        </p:nvCxnSpPr>
        <p:spPr>
          <a:xfrm flipV="1">
            <a:off x="5062429" y="1643222"/>
            <a:ext cx="1257922" cy="1383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p:cNvCxnSpPr>
          <p:nvPr/>
        </p:nvCxnSpPr>
        <p:spPr>
          <a:xfrm flipV="1">
            <a:off x="6543566" y="3790122"/>
            <a:ext cx="2090977" cy="8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p:cNvCxnSpPr>
          <p:nvPr/>
        </p:nvCxnSpPr>
        <p:spPr>
          <a:xfrm>
            <a:off x="5062429" y="4570256"/>
            <a:ext cx="2266219" cy="1286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907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1791" y="425884"/>
            <a:ext cx="5883275" cy="5649913"/>
          </a:xfr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917" y="425884"/>
            <a:ext cx="5110663" cy="5285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1865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160876" y="836613"/>
            <a:ext cx="4638675" cy="418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01874" y="5373666"/>
            <a:ext cx="4396636" cy="646331"/>
          </a:xfrm>
          <a:prstGeom prst="rect">
            <a:avLst/>
          </a:prstGeom>
          <a:noFill/>
        </p:spPr>
        <p:txBody>
          <a:bodyPr wrap="square" rtlCol="0">
            <a:spAutoFit/>
          </a:bodyPr>
          <a:lstStyle/>
          <a:p>
            <a:pPr lvl="2"/>
            <a:r>
              <a:rPr lang="en-US" sz="3600" b="1" dirty="0" smtClean="0"/>
              <a:t>Star Topology</a:t>
            </a:r>
            <a:endParaRPr lang="en-US" sz="3600" b="1"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247" y="437639"/>
            <a:ext cx="5661764" cy="5589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30709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947" y="236004"/>
            <a:ext cx="9309652" cy="1325563"/>
          </a:xfrm>
        </p:spPr>
        <p:txBody>
          <a:bodyPr/>
          <a:lstStyle/>
          <a:p>
            <a:r>
              <a:rPr lang="en-US" dirty="0" smtClean="0"/>
              <a:t>Logical Topology</a:t>
            </a:r>
            <a:endParaRPr lang="en-US" dirty="0"/>
          </a:p>
        </p:txBody>
      </p:sp>
      <p:sp>
        <p:nvSpPr>
          <p:cNvPr id="3" name="Content Placeholder 2"/>
          <p:cNvSpPr>
            <a:spLocks noGrp="1"/>
          </p:cNvSpPr>
          <p:nvPr>
            <p:ph idx="4294967295"/>
          </p:nvPr>
        </p:nvSpPr>
        <p:spPr>
          <a:xfrm>
            <a:off x="993912" y="1680541"/>
            <a:ext cx="9521687" cy="4351338"/>
          </a:xfrm>
        </p:spPr>
        <p:txBody>
          <a:bodyPr>
            <a:normAutofit/>
          </a:bodyPr>
          <a:lstStyle/>
          <a:p>
            <a:pPr>
              <a:lnSpc>
                <a:spcPct val="150000"/>
              </a:lnSpc>
              <a:buFont typeface="Wingdings" pitchFamily="2" charset="2"/>
              <a:buChar char="Ø"/>
            </a:pPr>
            <a:r>
              <a:rPr lang="en-US" sz="2400" dirty="0" smtClean="0"/>
              <a:t>Defines how the data is transmitted between the nodes.</a:t>
            </a:r>
          </a:p>
          <a:p>
            <a:pPr>
              <a:lnSpc>
                <a:spcPct val="150000"/>
              </a:lnSpc>
              <a:buFont typeface="Wingdings" pitchFamily="2" charset="2"/>
              <a:buChar char="Ø"/>
            </a:pPr>
            <a:r>
              <a:rPr lang="en-US" sz="2400" dirty="0" smtClean="0"/>
              <a:t>Types</a:t>
            </a:r>
          </a:p>
          <a:p>
            <a:pPr lvl="1">
              <a:lnSpc>
                <a:spcPct val="150000"/>
              </a:lnSpc>
              <a:buFont typeface="Wingdings" pitchFamily="2" charset="2"/>
              <a:buChar char="ü"/>
            </a:pPr>
            <a:r>
              <a:rPr lang="en-US" sz="2400" b="1" dirty="0" smtClean="0"/>
              <a:t>Broadcast topology</a:t>
            </a:r>
          </a:p>
          <a:p>
            <a:pPr lvl="2">
              <a:lnSpc>
                <a:spcPct val="150000"/>
              </a:lnSpc>
            </a:pPr>
            <a:r>
              <a:rPr lang="en-US" sz="2400" dirty="0"/>
              <a:t>A</a:t>
            </a:r>
            <a:r>
              <a:rPr lang="en-US" sz="2400" dirty="0" smtClean="0"/>
              <a:t> </a:t>
            </a:r>
            <a:r>
              <a:rPr lang="en-US" sz="2400" dirty="0"/>
              <a:t>method of transferring a message to all recipients simultaneously</a:t>
            </a:r>
            <a:r>
              <a:rPr lang="en-US" sz="2400" dirty="0" smtClean="0"/>
              <a:t>.</a:t>
            </a:r>
          </a:p>
          <a:p>
            <a:pPr lvl="2">
              <a:lnSpc>
                <a:spcPct val="150000"/>
              </a:lnSpc>
            </a:pPr>
            <a:r>
              <a:rPr lang="en-US" sz="2400" dirty="0" smtClean="0"/>
              <a:t>All-to-All communication.</a:t>
            </a:r>
            <a:endParaRPr 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100" y="2842727"/>
            <a:ext cx="7102256" cy="28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2248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4504" y="363255"/>
            <a:ext cx="9407046" cy="2369880"/>
          </a:xfrm>
          <a:prstGeom prst="rect">
            <a:avLst/>
          </a:prstGeom>
          <a:noFill/>
        </p:spPr>
        <p:txBody>
          <a:bodyPr wrap="square" rtlCol="0">
            <a:spAutoFit/>
          </a:bodyPr>
          <a:lstStyle/>
          <a:p>
            <a:pPr marL="457200" indent="-457200">
              <a:buFont typeface="Wingdings" pitchFamily="2" charset="2"/>
              <a:buChar char="ü"/>
            </a:pPr>
            <a:r>
              <a:rPr lang="en-US" sz="2800" b="1" dirty="0" smtClean="0"/>
              <a:t>Token Passing</a:t>
            </a:r>
          </a:p>
          <a:p>
            <a:pPr lvl="1"/>
            <a:endParaRPr lang="en-US" sz="2400" dirty="0" smtClean="0"/>
          </a:p>
          <a:p>
            <a:pPr marL="800100" lvl="1" indent="-342900">
              <a:buFont typeface="Arial" pitchFamily="34" charset="0"/>
              <a:buChar char="•"/>
            </a:pPr>
            <a:r>
              <a:rPr lang="en-US" sz="2400" dirty="0" smtClean="0">
                <a:latin typeface="Times New Roman" pitchFamily="18" charset="0"/>
                <a:cs typeface="Times New Roman" pitchFamily="18" charset="0"/>
              </a:rPr>
              <a:t>A channel </a:t>
            </a:r>
            <a:r>
              <a:rPr lang="en-US" sz="2400" dirty="0">
                <a:latin typeface="Times New Roman" pitchFamily="18" charset="0"/>
                <a:cs typeface="Times New Roman" pitchFamily="18" charset="0"/>
              </a:rPr>
              <a:t>access method where a signal called a </a:t>
            </a:r>
            <a:r>
              <a:rPr lang="en-US" sz="2400" i="1" dirty="0">
                <a:latin typeface="Times New Roman" pitchFamily="18" charset="0"/>
                <a:cs typeface="Times New Roman" pitchFamily="18" charset="0"/>
              </a:rPr>
              <a:t>token</a:t>
            </a:r>
            <a:r>
              <a:rPr lang="en-US" sz="2400" dirty="0">
                <a:latin typeface="Times New Roman" pitchFamily="18" charset="0"/>
                <a:cs typeface="Times New Roman" pitchFamily="18" charset="0"/>
              </a:rPr>
              <a:t> is passed between nodes to authorize that node to communicate</a:t>
            </a:r>
            <a:r>
              <a:rPr lang="en-US" sz="2400" dirty="0" smtClean="0">
                <a:latin typeface="Times New Roman" pitchFamily="18" charset="0"/>
                <a:cs typeface="Times New Roman" pitchFamily="18" charset="0"/>
              </a:rPr>
              <a:t>.</a:t>
            </a:r>
          </a:p>
          <a:p>
            <a:pPr marL="800100" lvl="1" indent="-342900">
              <a:buFont typeface="Arial" pitchFamily="34" charset="0"/>
              <a:buChar char="•"/>
            </a:pPr>
            <a:r>
              <a:rPr lang="en-US" sz="2400" dirty="0">
                <a:latin typeface="Times New Roman" pitchFamily="18" charset="0"/>
                <a:cs typeface="Times New Roman" pitchFamily="18" charset="0"/>
              </a:rPr>
              <a:t>A token is a 24-bit packet that circulates throughout the network from NIC to NIC in an orderly fashion.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537" y="3117448"/>
            <a:ext cx="2857500" cy="3048000"/>
          </a:xfrm>
          <a:prstGeom prst="rect">
            <a:avLst/>
          </a:prstGeom>
        </p:spPr>
      </p:pic>
    </p:spTree>
    <p:extLst>
      <p:ext uri="{BB962C8B-B14F-4D97-AF65-F5344CB8AC3E}">
        <p14:creationId xmlns:p14="http://schemas.microsoft.com/office/powerpoint/2010/main" val="14192110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63959" y="2288041"/>
            <a:ext cx="8345939" cy="923330"/>
          </a:xfrm>
          <a:prstGeom prst="rect">
            <a:avLst/>
          </a:prstGeom>
        </p:spPr>
        <p:txBody>
          <a:bodyPr wrap="none">
            <a:spAutoFit/>
          </a:bodyPr>
          <a:lstStyle/>
          <a:p>
            <a:pPr lvl="1"/>
            <a:r>
              <a:rPr lang="en-US" sz="5400" b="1" dirty="0">
                <a:solidFill>
                  <a:srgbClr val="0070C0"/>
                </a:solidFill>
              </a:rPr>
              <a:t>Application layer protocols</a:t>
            </a:r>
          </a:p>
        </p:txBody>
      </p:sp>
    </p:spTree>
    <p:extLst>
      <p:ext uri="{BB962C8B-B14F-4D97-AF65-F5344CB8AC3E}">
        <p14:creationId xmlns:p14="http://schemas.microsoft.com/office/powerpoint/2010/main" val="3866575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a:spLocks noGrp="1"/>
          </p:cNvSpPr>
          <p:nvPr>
            <p:ph type="sldNum" sz="quarter" idx="4294967295"/>
          </p:nvPr>
        </p:nvSpPr>
        <p:spPr>
          <a:xfrm>
            <a:off x="9448800" y="6356350"/>
            <a:ext cx="2743200" cy="365125"/>
          </a:xfrm>
          <a:prstGeom prst="rect">
            <a:avLst/>
          </a:prstGeom>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78FF65C-8A50-4949-801B-FABBF92B1D12}" type="slidenum">
              <a:rPr lang="en-US" sz="1200">
                <a:solidFill>
                  <a:srgbClr val="898989"/>
                </a:solidFill>
                <a:latin typeface="Calibri" pitchFamily="34" charset="0"/>
              </a:rPr>
              <a:pPr eaLnBrk="1" hangingPunct="1"/>
              <a:t>55</a:t>
            </a:fld>
            <a:endParaRPr lang="en-US" sz="1200">
              <a:solidFill>
                <a:srgbClr val="898989"/>
              </a:solidFill>
              <a:latin typeface="Calibri" pitchFamily="34" charset="0"/>
            </a:endParaRPr>
          </a:p>
        </p:txBody>
      </p:sp>
      <p:sp>
        <p:nvSpPr>
          <p:cNvPr id="100359" name="Rectangle 7"/>
          <p:cNvSpPr>
            <a:spLocks noChangeArrowheads="1"/>
          </p:cNvSpPr>
          <p:nvPr/>
        </p:nvSpPr>
        <p:spPr bwMode="auto">
          <a:xfrm>
            <a:off x="3251200" y="228600"/>
            <a:ext cx="6604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nSpc>
                <a:spcPct val="90000"/>
              </a:lnSpc>
              <a:tabLst>
                <a:tab pos="457200" algn="l"/>
              </a:tabLst>
              <a:defRPr/>
            </a:pPr>
            <a:r>
              <a:rPr lang="en-US" sz="4000" b="1" dirty="0">
                <a:latin typeface="Arial" charset="0"/>
                <a:ea typeface="ＭＳ Ｐゴシック" charset="0"/>
              </a:rPr>
              <a:t> Layer of Models</a:t>
            </a:r>
            <a:r>
              <a:rPr lang="en-US" dirty="0">
                <a:latin typeface="Arial" charset="0"/>
                <a:ea typeface="ＭＳ Ｐゴシック" charset="0"/>
              </a:rPr>
              <a:t>	</a:t>
            </a:r>
            <a:endParaRPr lang="en-US" sz="3600" b="1" dirty="0">
              <a:latin typeface="Arial" charset="0"/>
              <a:ea typeface="ＭＳ Ｐゴシック" charset="0"/>
            </a:endParaRPr>
          </a:p>
        </p:txBody>
      </p:sp>
      <p:graphicFrame>
        <p:nvGraphicFramePr>
          <p:cNvPr id="100360" name="Group 8"/>
          <p:cNvGraphicFramePr>
            <a:graphicFrameLocks noGrp="1"/>
          </p:cNvGraphicFramePr>
          <p:nvPr/>
        </p:nvGraphicFramePr>
        <p:xfrm>
          <a:off x="711200" y="2514600"/>
          <a:ext cx="4470400" cy="3810000"/>
        </p:xfrm>
        <a:graphic>
          <a:graphicData uri="http://schemas.openxmlformats.org/drawingml/2006/table">
            <a:tbl>
              <a:tblPr/>
              <a:tblGrid>
                <a:gridCol w="4470400"/>
              </a:tblGrid>
              <a:tr h="175377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endParaRPr kumimoji="0" lang="en-US" sz="2000" b="1" i="0" u="none" strike="noStrike" cap="none" normalizeH="0" baseline="0" dirty="0">
                        <a:ln>
                          <a:noFill/>
                        </a:ln>
                        <a:solidFill>
                          <a:schemeClr val="tx1"/>
                        </a:solidFill>
                        <a:effectLst/>
                        <a:latin typeface="Arial"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dirty="0">
                          <a:ln>
                            <a:noFill/>
                          </a:ln>
                          <a:solidFill>
                            <a:schemeClr val="tx1"/>
                          </a:solidFill>
                          <a:effectLst/>
                          <a:latin typeface="Arial" charset="0"/>
                          <a:ea typeface="ＭＳ Ｐゴシック" charset="0"/>
                        </a:rPr>
                        <a:t>Application</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55267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Transport</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76614">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Network</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926933">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dirty="0">
                          <a:ln>
                            <a:noFill/>
                          </a:ln>
                          <a:solidFill>
                            <a:schemeClr val="tx1"/>
                          </a:solidFill>
                          <a:effectLst/>
                          <a:latin typeface="Arial" charset="0"/>
                          <a:ea typeface="ＭＳ Ｐゴシック" charset="0"/>
                        </a:rPr>
                        <a:t>Network Interface</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1" name="Picture 9"/>
          <p:cNvPicPr>
            <a:picLocks noChangeAspect="1" noChangeArrowheads="1"/>
          </p:cNvPicPr>
          <p:nvPr/>
        </p:nvPicPr>
        <p:blipFill>
          <a:blip r:embed="rId2">
            <a:extLst>
              <a:ext uri="{28A0092B-C50C-407E-A947-70E740481C1C}">
                <a14:useLocalDpi xmlns:a14="http://schemas.microsoft.com/office/drawing/2010/main" val="0"/>
              </a:ext>
            </a:extLst>
          </a:blip>
          <a:srcRect l="2856" t="19011" r="28572" b="23763"/>
          <a:stretch>
            <a:fillRect/>
          </a:stretch>
        </p:blipFill>
        <p:spPr bwMode="auto">
          <a:xfrm>
            <a:off x="6299200" y="2438400"/>
            <a:ext cx="5276851" cy="388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 name="AutoShape 43"/>
          <p:cNvSpPr>
            <a:spLocks noChangeArrowheads="1"/>
          </p:cNvSpPr>
          <p:nvPr/>
        </p:nvSpPr>
        <p:spPr bwMode="auto">
          <a:xfrm>
            <a:off x="5486400" y="2819400"/>
            <a:ext cx="609600" cy="1143000"/>
          </a:xfrm>
          <a:prstGeom prst="leftRightArrow">
            <a:avLst>
              <a:gd name="adj1" fmla="val 50000"/>
              <a:gd name="adj2" fmla="val 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5" name="AutoShape 44"/>
          <p:cNvSpPr>
            <a:spLocks noChangeArrowheads="1"/>
          </p:cNvSpPr>
          <p:nvPr/>
        </p:nvSpPr>
        <p:spPr bwMode="auto">
          <a:xfrm>
            <a:off x="5486400" y="4267200"/>
            <a:ext cx="609600" cy="457200"/>
          </a:xfrm>
          <a:prstGeom prst="leftRightArrow">
            <a:avLst>
              <a:gd name="adj1" fmla="val 50000"/>
              <a:gd name="adj2" fmla="val 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7" name="AutoShape 45"/>
          <p:cNvSpPr>
            <a:spLocks noChangeArrowheads="1"/>
          </p:cNvSpPr>
          <p:nvPr/>
        </p:nvSpPr>
        <p:spPr bwMode="auto">
          <a:xfrm>
            <a:off x="5486400" y="4800600"/>
            <a:ext cx="609600" cy="457200"/>
          </a:xfrm>
          <a:prstGeom prst="leftRightArrow">
            <a:avLst>
              <a:gd name="adj1" fmla="val 50000"/>
              <a:gd name="adj2" fmla="val 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9" name="AutoShape 46"/>
          <p:cNvSpPr>
            <a:spLocks noChangeArrowheads="1"/>
          </p:cNvSpPr>
          <p:nvPr/>
        </p:nvSpPr>
        <p:spPr bwMode="auto">
          <a:xfrm>
            <a:off x="5486400" y="5410200"/>
            <a:ext cx="609600" cy="762000"/>
          </a:xfrm>
          <a:prstGeom prst="leftRightArrow">
            <a:avLst>
              <a:gd name="adj1" fmla="val 50000"/>
              <a:gd name="adj2" fmla="val 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39956" name="TextBox 6"/>
          <p:cNvSpPr txBox="1">
            <a:spLocks noChangeArrowheads="1"/>
          </p:cNvSpPr>
          <p:nvPr/>
        </p:nvSpPr>
        <p:spPr bwMode="auto">
          <a:xfrm>
            <a:off x="1877485" y="1820864"/>
            <a:ext cx="1860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a:t>TCP/IP 4-layers</a:t>
            </a:r>
            <a:endParaRPr lang="en-US" sz="1800"/>
          </a:p>
        </p:txBody>
      </p:sp>
      <p:sp>
        <p:nvSpPr>
          <p:cNvPr id="39957" name="TextBox 7"/>
          <p:cNvSpPr txBox="1">
            <a:spLocks noChangeArrowheads="1"/>
          </p:cNvSpPr>
          <p:nvPr/>
        </p:nvSpPr>
        <p:spPr bwMode="auto">
          <a:xfrm>
            <a:off x="7924800" y="1828800"/>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a:t>OSI 7-layers</a:t>
            </a:r>
          </a:p>
        </p:txBody>
      </p:sp>
    </p:spTree>
    <p:extLst>
      <p:ext uri="{BB962C8B-B14F-4D97-AF65-F5344CB8AC3E}">
        <p14:creationId xmlns:p14="http://schemas.microsoft.com/office/powerpoint/2010/main" val="38485637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a:xfrm>
            <a:off x="5689600" y="204788"/>
            <a:ext cx="6502400" cy="1176337"/>
          </a:xfrm>
        </p:spPr>
        <p:txBody>
          <a:bodyPr>
            <a:normAutofit fontScale="90000"/>
          </a:bodyPr>
          <a:lstStyle/>
          <a:p>
            <a:pPr algn="ctr" eaLnBrk="1" hangingPunct="1">
              <a:defRPr/>
            </a:pPr>
            <a:r>
              <a:rPr lang="en-US" sz="2000" dirty="0" smtClean="0">
                <a:solidFill>
                  <a:srgbClr val="090E16"/>
                </a:solidFill>
                <a:latin typeface="Times New Roman"/>
                <a:cs typeface="Times New Roman"/>
              </a:rPr>
              <a:t/>
            </a:r>
            <a:br>
              <a:rPr lang="en-US" sz="2000" dirty="0" smtClean="0">
                <a:solidFill>
                  <a:srgbClr val="090E16"/>
                </a:solidFill>
                <a:latin typeface="Times New Roman"/>
                <a:cs typeface="Times New Roman"/>
              </a:rPr>
            </a:br>
            <a:r>
              <a:rPr lang="en-US" sz="5400" dirty="0">
                <a:solidFill>
                  <a:srgbClr val="090E16"/>
                </a:solidFill>
                <a:cs typeface="+mj-cs"/>
              </a:rPr>
              <a:t/>
            </a:r>
            <a:br>
              <a:rPr lang="en-US" sz="5400" dirty="0">
                <a:solidFill>
                  <a:srgbClr val="090E16"/>
                </a:solidFill>
                <a:cs typeface="+mj-cs"/>
              </a:rPr>
            </a:br>
            <a:endParaRPr lang="en-US" sz="1600" b="0" dirty="0">
              <a:solidFill>
                <a:srgbClr val="090E16"/>
              </a:solidFill>
              <a:latin typeface="Times New Roman"/>
              <a:cs typeface="Times New Roman"/>
            </a:endParaRPr>
          </a:p>
        </p:txBody>
      </p:sp>
      <p:sp>
        <p:nvSpPr>
          <p:cNvPr id="26627" name="TextBox 2"/>
          <p:cNvSpPr txBox="1">
            <a:spLocks noChangeArrowheads="1"/>
          </p:cNvSpPr>
          <p:nvPr/>
        </p:nvSpPr>
        <p:spPr bwMode="auto">
          <a:xfrm>
            <a:off x="404101" y="751344"/>
            <a:ext cx="9753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285750" indent="-285750" eaLnBrk="1" hangingPunct="1">
              <a:lnSpc>
                <a:spcPct val="150000"/>
              </a:lnSpc>
              <a:buFont typeface="Wingdings" panose="05000000000000000000" pitchFamily="2" charset="2"/>
              <a:buChar char="Ø"/>
            </a:pPr>
            <a:r>
              <a:rPr lang="en-US" dirty="0">
                <a:solidFill>
                  <a:srgbClr val="090E16"/>
                </a:solidFill>
                <a:latin typeface="Times New Roman" pitchFamily="18" charset="0"/>
                <a:cs typeface="Times New Roman" pitchFamily="18" charset="0"/>
              </a:rPr>
              <a:t>Open Systems Interconnection (OSI) is a set of internationally recognized, non-proprietary standards for networking and for operating system involved in networking functions</a:t>
            </a:r>
            <a:r>
              <a:rPr lang="en-US" dirty="0" smtClean="0">
                <a:solidFill>
                  <a:srgbClr val="090E16"/>
                </a:solidFill>
                <a:latin typeface="Times New Roman" pitchFamily="18" charset="0"/>
                <a:cs typeface="Times New Roman" pitchFamily="18" charset="0"/>
              </a:rPr>
              <a:t>.</a:t>
            </a:r>
          </a:p>
          <a:p>
            <a:pPr marL="285750" indent="-285750" eaLnBrk="1" hangingPunct="1">
              <a:lnSpc>
                <a:spcPct val="150000"/>
              </a:lnSpc>
              <a:buFont typeface="Wingdings" panose="05000000000000000000" pitchFamily="2" charset="2"/>
              <a:buChar char="Ø"/>
            </a:pPr>
            <a:r>
              <a:rPr lang="en-US" dirty="0" smtClean="0">
                <a:solidFill>
                  <a:srgbClr val="090E16"/>
                </a:solidFill>
                <a:latin typeface="Times New Roman" pitchFamily="18" charset="0"/>
                <a:cs typeface="Times New Roman" pitchFamily="18" charset="0"/>
              </a:rPr>
              <a:t>Layers</a:t>
            </a:r>
            <a:r>
              <a:rPr lang="en-US" dirty="0">
                <a:solidFill>
                  <a:srgbClr val="090E16"/>
                </a:solidFill>
                <a:latin typeface="Times New Roman" pitchFamily="18" charset="0"/>
                <a:cs typeface="Times New Roman" pitchFamily="18" charset="0"/>
              </a:rPr>
              <a:t/>
            </a:r>
            <a:br>
              <a:rPr lang="en-US" dirty="0">
                <a:solidFill>
                  <a:srgbClr val="090E16"/>
                </a:solidFill>
                <a:latin typeface="Times New Roman" pitchFamily="18" charset="0"/>
                <a:cs typeface="Times New Roman" pitchFamily="18" charset="0"/>
              </a:rPr>
            </a:br>
            <a:endParaRPr lang="en-US" dirty="0">
              <a:solidFill>
                <a:srgbClr val="090E16"/>
              </a:solidFill>
              <a:latin typeface="Times New Roman" pitchFamily="18" charset="0"/>
            </a:endParaRPr>
          </a:p>
        </p:txBody>
      </p:sp>
      <p:sp>
        <p:nvSpPr>
          <p:cNvPr id="5" name="TextBox 4"/>
          <p:cNvSpPr txBox="1"/>
          <p:nvPr/>
        </p:nvSpPr>
        <p:spPr>
          <a:xfrm>
            <a:off x="1633182" y="2302063"/>
            <a:ext cx="3962400" cy="4450449"/>
          </a:xfrm>
          <a:prstGeom prst="rect">
            <a:avLst/>
          </a:prstGeom>
          <a:noFill/>
        </p:spPr>
        <p:txBody>
          <a:bodyPr>
            <a:spAutoFit/>
          </a:bodyPr>
          <a:lstStyle/>
          <a:p>
            <a:pPr algn="ctr">
              <a:defRPr/>
            </a:pPr>
            <a:endParaRPr lang="en-US" sz="2400" b="1" dirty="0">
              <a:solidFill>
                <a:srgbClr val="090E16"/>
              </a:solidFill>
              <a:latin typeface="Arial" charset="0"/>
              <a:ea typeface="ＭＳ Ｐゴシック" charset="0"/>
            </a:endParaRPr>
          </a:p>
          <a:p>
            <a:pPr marL="457200" indent="-457200">
              <a:lnSpc>
                <a:spcPct val="90000"/>
              </a:lnSpc>
              <a:spcBef>
                <a:spcPct val="50000"/>
              </a:spcBef>
              <a:buFont typeface="Wingdings" pitchFamily="2" charset="2"/>
              <a:buNone/>
              <a:defRPr/>
            </a:pPr>
            <a:r>
              <a:rPr lang="en-US" sz="2400" dirty="0">
                <a:solidFill>
                  <a:srgbClr val="090E16"/>
                </a:solidFill>
                <a:latin typeface="Times New Roman" pitchFamily="18" charset="0"/>
                <a:ea typeface="ＭＳ Ｐゴシック" charset="0"/>
              </a:rPr>
              <a:t>7.  Application Layer</a:t>
            </a:r>
          </a:p>
          <a:p>
            <a:pPr>
              <a:lnSpc>
                <a:spcPct val="90000"/>
              </a:lnSpc>
              <a:spcBef>
                <a:spcPct val="50000"/>
              </a:spcBef>
              <a:defRPr/>
            </a:pPr>
            <a:r>
              <a:rPr lang="en-US" sz="2400" dirty="0">
                <a:solidFill>
                  <a:srgbClr val="090E16"/>
                </a:solidFill>
                <a:latin typeface="Times New Roman" pitchFamily="18" charset="0"/>
                <a:ea typeface="ＭＳ Ｐゴシック" charset="0"/>
              </a:rPr>
              <a:t>6.  Presentation Layer</a:t>
            </a:r>
          </a:p>
          <a:p>
            <a:pPr>
              <a:lnSpc>
                <a:spcPct val="90000"/>
              </a:lnSpc>
              <a:spcBef>
                <a:spcPct val="50000"/>
              </a:spcBef>
              <a:defRPr/>
            </a:pPr>
            <a:r>
              <a:rPr lang="en-US" sz="2400" dirty="0">
                <a:solidFill>
                  <a:srgbClr val="090E16"/>
                </a:solidFill>
                <a:latin typeface="Times New Roman" pitchFamily="18" charset="0"/>
                <a:ea typeface="ＭＳ Ｐゴシック" charset="0"/>
              </a:rPr>
              <a:t>5.  Session Layer</a:t>
            </a:r>
          </a:p>
          <a:p>
            <a:pPr>
              <a:lnSpc>
                <a:spcPct val="90000"/>
              </a:lnSpc>
              <a:spcBef>
                <a:spcPct val="50000"/>
              </a:spcBef>
              <a:defRPr/>
            </a:pPr>
            <a:r>
              <a:rPr lang="en-US" sz="2400" dirty="0">
                <a:solidFill>
                  <a:srgbClr val="090E16"/>
                </a:solidFill>
                <a:latin typeface="Times New Roman" pitchFamily="18" charset="0"/>
                <a:ea typeface="ＭＳ Ｐゴシック" charset="0"/>
              </a:rPr>
              <a:t>4.  Transport Layer</a:t>
            </a:r>
          </a:p>
          <a:p>
            <a:pPr>
              <a:lnSpc>
                <a:spcPct val="90000"/>
              </a:lnSpc>
              <a:spcBef>
                <a:spcPct val="50000"/>
              </a:spcBef>
              <a:defRPr/>
            </a:pPr>
            <a:r>
              <a:rPr lang="en-US" sz="2400" dirty="0">
                <a:solidFill>
                  <a:srgbClr val="090E16"/>
                </a:solidFill>
                <a:latin typeface="Times New Roman" pitchFamily="18" charset="0"/>
                <a:ea typeface="ＭＳ Ｐゴシック" charset="0"/>
              </a:rPr>
              <a:t>3.  Network Layer</a:t>
            </a:r>
          </a:p>
          <a:p>
            <a:pPr>
              <a:lnSpc>
                <a:spcPct val="90000"/>
              </a:lnSpc>
              <a:spcBef>
                <a:spcPct val="50000"/>
              </a:spcBef>
              <a:defRPr/>
            </a:pPr>
            <a:r>
              <a:rPr lang="en-US" sz="2400" dirty="0">
                <a:solidFill>
                  <a:srgbClr val="090E16"/>
                </a:solidFill>
                <a:latin typeface="Times New Roman" pitchFamily="18" charset="0"/>
                <a:ea typeface="ＭＳ Ｐゴシック" charset="0"/>
              </a:rPr>
              <a:t>2.  Data Link Layer</a:t>
            </a:r>
          </a:p>
          <a:p>
            <a:pPr>
              <a:lnSpc>
                <a:spcPct val="90000"/>
              </a:lnSpc>
              <a:spcBef>
                <a:spcPct val="50000"/>
              </a:spcBef>
              <a:defRPr/>
            </a:pPr>
            <a:r>
              <a:rPr lang="en-US" sz="2400" dirty="0">
                <a:solidFill>
                  <a:srgbClr val="090E16"/>
                </a:solidFill>
                <a:latin typeface="Times New Roman" pitchFamily="18" charset="0"/>
                <a:ea typeface="ＭＳ Ｐゴシック" charset="0"/>
              </a:rPr>
              <a:t>1.  Physical Layer</a:t>
            </a:r>
            <a:endParaRPr lang="en-US" sz="2400" dirty="0">
              <a:solidFill>
                <a:srgbClr val="090E16"/>
              </a:solidFill>
              <a:latin typeface="Arial" charset="0"/>
              <a:ea typeface="ＭＳ Ｐゴシック" charset="0"/>
            </a:endParaRPr>
          </a:p>
          <a:p>
            <a:pPr algn="ctr">
              <a:defRPr/>
            </a:pPr>
            <a:endParaRPr lang="en-US" sz="2400" b="1" dirty="0">
              <a:latin typeface="Arial" charset="0"/>
              <a:ea typeface="ＭＳ Ｐゴシック" charset="0"/>
            </a:endParaRPr>
          </a:p>
        </p:txBody>
      </p:sp>
      <p:sp>
        <p:nvSpPr>
          <p:cNvPr id="26629" name="TextBox 5"/>
          <p:cNvSpPr txBox="1">
            <a:spLocks noChangeArrowheads="1"/>
          </p:cNvSpPr>
          <p:nvPr/>
        </p:nvSpPr>
        <p:spPr bwMode="auto">
          <a:xfrm>
            <a:off x="9364133" y="3429000"/>
            <a:ext cx="2523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sz="1800"/>
          </a:p>
        </p:txBody>
      </p:sp>
      <p:sp>
        <p:nvSpPr>
          <p:cNvPr id="26630" name="TextBox 6"/>
          <p:cNvSpPr txBox="1">
            <a:spLocks noChangeArrowheads="1"/>
          </p:cNvSpPr>
          <p:nvPr/>
        </p:nvSpPr>
        <p:spPr bwMode="auto">
          <a:xfrm>
            <a:off x="5996518" y="340677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sz="1800"/>
          </a:p>
        </p:txBody>
      </p:sp>
      <p:sp>
        <p:nvSpPr>
          <p:cNvPr id="3" name="TextBox 2"/>
          <p:cNvSpPr txBox="1"/>
          <p:nvPr/>
        </p:nvSpPr>
        <p:spPr>
          <a:xfrm>
            <a:off x="2744441" y="204716"/>
            <a:ext cx="5483918" cy="707886"/>
          </a:xfrm>
          <a:prstGeom prst="rect">
            <a:avLst/>
          </a:prstGeom>
          <a:noFill/>
        </p:spPr>
        <p:txBody>
          <a:bodyPr wrap="square" rtlCol="0">
            <a:spAutoFit/>
          </a:bodyPr>
          <a:lstStyle/>
          <a:p>
            <a:pPr lvl="4"/>
            <a:r>
              <a:rPr lang="en-US" sz="4000" b="1" dirty="0" smtClean="0">
                <a:latin typeface="Times New Roman" panose="02020603050405020304" pitchFamily="18" charset="0"/>
                <a:cs typeface="Times New Roman" panose="02020603050405020304" pitchFamily="18" charset="0"/>
              </a:rPr>
              <a:t>OSI Models</a:t>
            </a:r>
            <a:endParaRPr lang="en-US"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595582" y="2463321"/>
            <a:ext cx="6018351" cy="4127638"/>
          </a:xfrm>
          <a:prstGeom prst="rect">
            <a:avLst/>
          </a:prstGeom>
        </p:spPr>
      </p:pic>
    </p:spTree>
    <p:extLst>
      <p:ext uri="{BB962C8B-B14F-4D97-AF65-F5344CB8AC3E}">
        <p14:creationId xmlns:p14="http://schemas.microsoft.com/office/powerpoint/2010/main" val="29951119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normAutofit fontScale="90000"/>
          </a:bodyPr>
          <a:lstStyle/>
          <a:p>
            <a:pPr eaLnBrk="1" hangingPunct="1"/>
            <a:r>
              <a:rPr lang="en-US" sz="3600" dirty="0" smtClean="0">
                <a:latin typeface="Times New Roman" pitchFamily="18" charset="0"/>
                <a:ea typeface="ＭＳ Ｐゴシック" pitchFamily="34" charset="-128"/>
              </a:rPr>
              <a:t>LAYER 7 – The APPLICATION Layer</a:t>
            </a:r>
            <a:br>
              <a:rPr lang="en-US" sz="3600" dirty="0" smtClean="0">
                <a:latin typeface="Times New Roman" pitchFamily="18" charset="0"/>
                <a:ea typeface="ＭＳ Ｐゴシック" pitchFamily="34" charset="-128"/>
              </a:rPr>
            </a:br>
            <a:endParaRPr lang="en-US" sz="3600" dirty="0" smtClean="0">
              <a:ea typeface="ＭＳ Ｐゴシック" pitchFamily="34" charset="-128"/>
            </a:endParaRPr>
          </a:p>
        </p:txBody>
      </p:sp>
      <p:sp>
        <p:nvSpPr>
          <p:cNvPr id="3" name="Content Placeholder 2"/>
          <p:cNvSpPr>
            <a:spLocks noGrp="1"/>
          </p:cNvSpPr>
          <p:nvPr>
            <p:ph idx="4294967295"/>
          </p:nvPr>
        </p:nvSpPr>
        <p:spPr>
          <a:xfrm>
            <a:off x="820738" y="1412875"/>
            <a:ext cx="11371262" cy="5040313"/>
          </a:xfrm>
        </p:spPr>
        <p:txBody>
          <a:bodyPr rtlCol="0">
            <a:normAutofit/>
          </a:bodyPr>
          <a:lstStyle/>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rPr>
              <a:t>The top layer of the OSI model.</a:t>
            </a:r>
          </a:p>
          <a:p>
            <a:pPr eaLnBrk="1" fontAlgn="auto" hangingPunct="1">
              <a:lnSpc>
                <a:spcPct val="100000"/>
              </a:lnSpc>
              <a:spcBef>
                <a:spcPct val="50000"/>
              </a:spcBef>
              <a:spcAft>
                <a:spcPts val="0"/>
              </a:spcAft>
              <a:buFont typeface="Wingdings" panose="05000000000000000000" pitchFamily="2" charset="2"/>
              <a:buChar char="Ø"/>
              <a:defRPr/>
            </a:pPr>
            <a:r>
              <a:rPr lang="en-US" sz="2400" dirty="0" smtClean="0">
                <a:latin typeface="Times New Roman" charset="0"/>
              </a:rPr>
              <a:t>Provides a set of interfaces for sending and receiving applications and to use network services, such as: message handling and database query processing.</a:t>
            </a:r>
          </a:p>
          <a:p>
            <a:pPr eaLnBrk="1" fontAlgn="auto" hangingPunct="1">
              <a:lnSpc>
                <a:spcPct val="100000"/>
              </a:lnSpc>
              <a:spcBef>
                <a:spcPct val="50000"/>
              </a:spcBef>
              <a:spcAft>
                <a:spcPts val="0"/>
              </a:spcAft>
              <a:buFont typeface="Wingdings" panose="05000000000000000000" pitchFamily="2" charset="2"/>
              <a:buChar char="Ø"/>
              <a:defRPr/>
            </a:pPr>
            <a:r>
              <a:rPr lang="en-US" sz="2400" dirty="0" smtClean="0">
                <a:latin typeface="Times New Roman" charset="0"/>
              </a:rPr>
              <a:t>Responsibility: </a:t>
            </a:r>
            <a:r>
              <a:rPr lang="en-US" sz="2400" dirty="0" smtClean="0"/>
              <a:t>Providing </a:t>
            </a:r>
            <a:r>
              <a:rPr lang="en-US" sz="2400" dirty="0"/>
              <a:t>services to the user.</a:t>
            </a:r>
          </a:p>
          <a:p>
            <a:pPr marL="457200" indent="-457200" eaLnBrk="1" fontAlgn="auto" hangingPunct="1">
              <a:spcBef>
                <a:spcPct val="50000"/>
              </a:spcBef>
              <a:spcAft>
                <a:spcPts val="0"/>
              </a:spcAft>
              <a:defRPr/>
            </a:pPr>
            <a:endParaRPr lang="en-US" sz="2400" dirty="0" smtClean="0">
              <a:latin typeface="Times New Roman" charset="0"/>
            </a:endParaRPr>
          </a:p>
          <a:p>
            <a:pPr eaLnBrk="1" fontAlgn="auto" hangingPunct="1">
              <a:spcAft>
                <a:spcPts val="0"/>
              </a:spcAft>
              <a:defRPr/>
            </a:pPr>
            <a:endParaRPr lang="en-US" sz="2400" dirty="0"/>
          </a:p>
        </p:txBody>
      </p:sp>
    </p:spTree>
    <p:extLst>
      <p:ext uri="{BB962C8B-B14F-4D97-AF65-F5344CB8AC3E}">
        <p14:creationId xmlns:p14="http://schemas.microsoft.com/office/powerpoint/2010/main" val="2237633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820738" y="404813"/>
            <a:ext cx="10196512" cy="863600"/>
          </a:xfrm>
        </p:spPr>
        <p:txBody>
          <a:bodyPr/>
          <a:lstStyle/>
          <a:p>
            <a:pPr marL="457200" indent="-457200" eaLnBrk="1" hangingPunct="1">
              <a:spcBef>
                <a:spcPct val="50000"/>
              </a:spcBef>
            </a:pPr>
            <a:r>
              <a:rPr lang="en-US" sz="3600" dirty="0" smtClean="0">
                <a:solidFill>
                  <a:srgbClr val="0075B1"/>
                </a:solidFill>
                <a:latin typeface="Times New Roman" pitchFamily="18" charset="0"/>
                <a:ea typeface="ＭＳ Ｐゴシック" pitchFamily="34" charset="-128"/>
              </a:rPr>
              <a:t>LAYER 6 – The PRESENTATION Layer</a:t>
            </a:r>
          </a:p>
        </p:txBody>
      </p:sp>
      <p:sp>
        <p:nvSpPr>
          <p:cNvPr id="28674" name="Content Placeholder 2"/>
          <p:cNvSpPr>
            <a:spLocks noGrp="1"/>
          </p:cNvSpPr>
          <p:nvPr>
            <p:ph idx="4294967295"/>
          </p:nvPr>
        </p:nvSpPr>
        <p:spPr>
          <a:xfrm>
            <a:off x="820738" y="1412875"/>
            <a:ext cx="9741245" cy="5040313"/>
          </a:xfrm>
        </p:spPr>
        <p:txBody>
          <a:bodyPr/>
          <a:lstStyle/>
          <a:p>
            <a:pPr algn="just" eaLnBrk="1" hangingPunct="1">
              <a:lnSpc>
                <a:spcPct val="80000"/>
              </a:lnSpc>
              <a:spcBef>
                <a:spcPct val="50000"/>
              </a:spcBef>
              <a:buFont typeface="Wingdings" panose="05000000000000000000" pitchFamily="2" charset="2"/>
              <a:buChar char="Ø"/>
            </a:pPr>
            <a:r>
              <a:rPr lang="en-US" sz="2200" dirty="0" smtClean="0">
                <a:latin typeface="Times New Roman" pitchFamily="18" charset="0"/>
                <a:ea typeface="ＭＳ Ｐゴシック" pitchFamily="34" charset="-128"/>
              </a:rPr>
              <a:t>Manages data-format information for networked communications (the network</a:t>
            </a:r>
            <a:r>
              <a:rPr lang="ja-JP" altLang="en-US" sz="2200" dirty="0" smtClean="0">
                <a:latin typeface="Times New Roman" pitchFamily="18" charset="0"/>
                <a:ea typeface="ＭＳ Ｐゴシック" pitchFamily="34" charset="-128"/>
              </a:rPr>
              <a:t>’</a:t>
            </a:r>
            <a:r>
              <a:rPr lang="en-US" altLang="ja-JP" sz="2200" dirty="0" smtClean="0">
                <a:latin typeface="Times New Roman" pitchFamily="18" charset="0"/>
                <a:ea typeface="ＭＳ Ｐゴシック" pitchFamily="34" charset="-128"/>
              </a:rPr>
              <a:t>s translator).</a:t>
            </a:r>
          </a:p>
          <a:p>
            <a:pPr algn="just" eaLnBrk="1" hangingPunct="1">
              <a:lnSpc>
                <a:spcPct val="80000"/>
              </a:lnSpc>
              <a:spcBef>
                <a:spcPct val="50000"/>
              </a:spcBef>
              <a:buFont typeface="Wingdings" panose="05000000000000000000" pitchFamily="2" charset="2"/>
              <a:buChar char="Ø"/>
            </a:pPr>
            <a:r>
              <a:rPr lang="en-US" sz="2200" dirty="0" smtClean="0">
                <a:latin typeface="Times New Roman" pitchFamily="18" charset="0"/>
                <a:ea typeface="ＭＳ Ｐゴシック" pitchFamily="34" charset="-128"/>
              </a:rPr>
              <a:t>For outgoing messages, it converts data into a generic format for network transmission; for incoming messages, it converts data from the generic network format to a format.</a:t>
            </a:r>
          </a:p>
          <a:p>
            <a:pPr algn="just" eaLnBrk="1" hangingPunct="1">
              <a:lnSpc>
                <a:spcPct val="80000"/>
              </a:lnSpc>
              <a:spcBef>
                <a:spcPct val="50000"/>
              </a:spcBef>
              <a:buFont typeface="Wingdings" panose="05000000000000000000" pitchFamily="2" charset="2"/>
              <a:buChar char="Ø"/>
            </a:pPr>
            <a:r>
              <a:rPr lang="en-US" sz="2200" dirty="0" smtClean="0">
                <a:latin typeface="Times New Roman" pitchFamily="18" charset="0"/>
                <a:ea typeface="ＭＳ Ｐゴシック" pitchFamily="34" charset="-128"/>
              </a:rPr>
              <a:t>Responsible: for certain protocol conversions, data encryption/decryption, or data compression/decompression.</a:t>
            </a:r>
          </a:p>
          <a:p>
            <a:pPr algn="just" eaLnBrk="1" hangingPunct="1">
              <a:lnSpc>
                <a:spcPct val="80000"/>
              </a:lnSpc>
              <a:spcBef>
                <a:spcPct val="50000"/>
              </a:spcBef>
              <a:buFont typeface="Wingdings" panose="05000000000000000000" pitchFamily="2" charset="2"/>
              <a:buChar char="Ø"/>
            </a:pPr>
            <a:r>
              <a:rPr lang="en-US" sz="2200" dirty="0" smtClean="0">
                <a:latin typeface="Times New Roman" pitchFamily="18" charset="0"/>
                <a:ea typeface="ＭＳ Ｐゴシック" pitchFamily="34" charset="-128"/>
              </a:rPr>
              <a:t>A special software facility called a </a:t>
            </a:r>
            <a:r>
              <a:rPr lang="ja-JP" altLang="en-US" sz="2200" dirty="0" smtClean="0">
                <a:latin typeface="Times New Roman" pitchFamily="18" charset="0"/>
                <a:ea typeface="ＭＳ Ｐゴシック" pitchFamily="34" charset="-128"/>
              </a:rPr>
              <a:t>“</a:t>
            </a:r>
            <a:r>
              <a:rPr lang="en-US" altLang="ja-JP" sz="2200" i="1" dirty="0" smtClean="0">
                <a:latin typeface="Times New Roman" pitchFamily="18" charset="0"/>
                <a:ea typeface="ＭＳ Ｐゴシック" pitchFamily="34" charset="-128"/>
              </a:rPr>
              <a:t>redirector</a:t>
            </a:r>
            <a:r>
              <a:rPr lang="ja-JP" altLang="en-US" sz="2200" dirty="0" smtClean="0">
                <a:latin typeface="Times New Roman" pitchFamily="18" charset="0"/>
                <a:ea typeface="ＭＳ Ｐゴシック" pitchFamily="34" charset="-128"/>
              </a:rPr>
              <a:t>”</a:t>
            </a:r>
            <a:r>
              <a:rPr lang="en-US" altLang="ja-JP" sz="2200" dirty="0" smtClean="0">
                <a:latin typeface="Times New Roman" pitchFamily="18" charset="0"/>
                <a:ea typeface="ＭＳ Ｐゴシック" pitchFamily="34" charset="-128"/>
              </a:rPr>
              <a:t> operates at this layer to determine if a request is network related on not and forward network-related requests to an appropriate network resource </a:t>
            </a:r>
          </a:p>
          <a:p>
            <a:pPr marL="457200" indent="-457200" algn="just" eaLnBrk="1" hangingPunct="1">
              <a:lnSpc>
                <a:spcPct val="80000"/>
              </a:lnSpc>
            </a:pPr>
            <a:endParaRPr lang="en-US" sz="2200" dirty="0" smtClean="0">
              <a:ea typeface="ＭＳ Ｐゴシック" pitchFamily="34" charset="-128"/>
            </a:endParaRPr>
          </a:p>
        </p:txBody>
      </p:sp>
    </p:spTree>
    <p:extLst>
      <p:ext uri="{BB962C8B-B14F-4D97-AF65-F5344CB8AC3E}">
        <p14:creationId xmlns:p14="http://schemas.microsoft.com/office/powerpoint/2010/main" val="1271046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normAutofit fontScale="90000"/>
          </a:bodyPr>
          <a:lstStyle/>
          <a:p>
            <a:pPr eaLnBrk="1" hangingPunct="1"/>
            <a:r>
              <a:rPr lang="en-US" sz="3600" dirty="0" smtClean="0">
                <a:solidFill>
                  <a:srgbClr val="0075B1"/>
                </a:solidFill>
                <a:latin typeface="Times New Roman" pitchFamily="18" charset="0"/>
                <a:ea typeface="ＭＳ Ｐゴシック" pitchFamily="34" charset="-128"/>
              </a:rPr>
              <a:t>LAYER 5 – The SESSION Layer</a:t>
            </a:r>
            <a:br>
              <a:rPr lang="en-US" sz="3600" dirty="0" smtClean="0">
                <a:solidFill>
                  <a:srgbClr val="0075B1"/>
                </a:solidFill>
                <a:latin typeface="Times New Roman" pitchFamily="18" charset="0"/>
                <a:ea typeface="ＭＳ Ｐゴシック" pitchFamily="34" charset="-128"/>
              </a:rPr>
            </a:br>
            <a:endParaRPr lang="en-US" sz="3600" dirty="0" smtClean="0">
              <a:solidFill>
                <a:srgbClr val="0075B1"/>
              </a:solidFill>
              <a:ea typeface="ＭＳ Ｐゴシック" pitchFamily="34" charset="-128"/>
            </a:endParaRPr>
          </a:p>
        </p:txBody>
      </p:sp>
      <p:sp>
        <p:nvSpPr>
          <p:cNvPr id="3" name="Content Placeholder 2"/>
          <p:cNvSpPr>
            <a:spLocks noGrp="1"/>
          </p:cNvSpPr>
          <p:nvPr>
            <p:ph idx="4294967295"/>
          </p:nvPr>
        </p:nvSpPr>
        <p:spPr>
          <a:xfrm>
            <a:off x="820738" y="1412875"/>
            <a:ext cx="11371262" cy="5040313"/>
          </a:xfrm>
        </p:spPr>
        <p:txBody>
          <a:bodyPr rtlCol="0">
            <a:normAutofit/>
          </a:bodyPr>
          <a:lstStyle/>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rPr>
              <a:t>Enables two networked resources to hold ongoing communications (called a session)  across a network.</a:t>
            </a:r>
          </a:p>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rPr>
              <a:t>Applications on either end of the session are able to ex </a:t>
            </a:r>
            <a:r>
              <a:rPr lang="en-US" sz="2400" dirty="0" err="1" smtClean="0">
                <a:latin typeface="Times New Roman" charset="0"/>
              </a:rPr>
              <a:t>hange</a:t>
            </a:r>
            <a:r>
              <a:rPr lang="en-US" sz="2400" dirty="0" smtClean="0">
                <a:latin typeface="Times New Roman" charset="0"/>
              </a:rPr>
              <a:t> data for the duration of the session.</a:t>
            </a:r>
          </a:p>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rPr>
              <a:t>Responsible:</a:t>
            </a:r>
          </a:p>
          <a:p>
            <a:pPr lvl="1">
              <a:spcBef>
                <a:spcPct val="50000"/>
              </a:spcBef>
              <a:buFont typeface="Wingdings" panose="05000000000000000000" pitchFamily="2" charset="2"/>
              <a:buChar char="ü"/>
              <a:defRPr/>
            </a:pPr>
            <a:r>
              <a:rPr lang="en-US" sz="2400" dirty="0" smtClean="0">
                <a:latin typeface="Times New Roman" charset="0"/>
              </a:rPr>
              <a:t>For initiating, maintaining and terminating sessions.</a:t>
            </a:r>
          </a:p>
          <a:p>
            <a:pPr lvl="1">
              <a:spcBef>
                <a:spcPct val="50000"/>
              </a:spcBef>
              <a:buFont typeface="Wingdings" panose="05000000000000000000" pitchFamily="2" charset="2"/>
              <a:buChar char="ü"/>
              <a:defRPr/>
            </a:pPr>
            <a:r>
              <a:rPr lang="en-US" sz="2400" dirty="0" smtClean="0">
                <a:latin typeface="Times New Roman" charset="0"/>
              </a:rPr>
              <a:t>For security and access control to session information (via session participant identification).</a:t>
            </a:r>
          </a:p>
          <a:p>
            <a:pPr lvl="1">
              <a:spcBef>
                <a:spcPct val="50000"/>
              </a:spcBef>
              <a:buFont typeface="Wingdings" panose="05000000000000000000" pitchFamily="2" charset="2"/>
              <a:buChar char="ü"/>
              <a:defRPr/>
            </a:pPr>
            <a:r>
              <a:rPr lang="en-US" sz="2400" dirty="0" smtClean="0">
                <a:latin typeface="Times New Roman" charset="0"/>
              </a:rPr>
              <a:t>For synchronization services, and for checkpoint services </a:t>
            </a:r>
          </a:p>
          <a:p>
            <a:pPr eaLnBrk="1" fontAlgn="auto" hangingPunct="1">
              <a:spcAft>
                <a:spcPts val="0"/>
              </a:spcAft>
              <a:defRPr/>
            </a:pPr>
            <a:endParaRPr lang="en-US" sz="2400" dirty="0"/>
          </a:p>
        </p:txBody>
      </p:sp>
    </p:spTree>
    <p:extLst>
      <p:ext uri="{BB962C8B-B14F-4D97-AF65-F5344CB8AC3E}">
        <p14:creationId xmlns:p14="http://schemas.microsoft.com/office/powerpoint/2010/main" val="2880339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4" y="457822"/>
            <a:ext cx="11331575" cy="863600"/>
          </a:xfrm>
        </p:spPr>
        <p:txBody>
          <a:bodyPr>
            <a:normAutofit fontScale="90000"/>
          </a:bodyPr>
          <a:lstStyle/>
          <a:p>
            <a:r>
              <a:rPr lang="en-US" b="1" dirty="0" smtClean="0">
                <a:effectLst>
                  <a:outerShdw blurRad="38100" dist="38100" dir="2700000" algn="tl">
                    <a:srgbClr val="000000">
                      <a:alpha val="43137"/>
                    </a:srgbClr>
                  </a:outerShdw>
                </a:effectLst>
              </a:rPr>
              <a:t>How network supports the way we LEARN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658811" y="1321422"/>
            <a:ext cx="10515600" cy="4862513"/>
          </a:xfrm>
        </p:spPr>
        <p:txBody>
          <a:bodyPr>
            <a:noAutofit/>
          </a:bodyPr>
          <a:lstStyle/>
          <a:p>
            <a:pPr algn="just">
              <a:lnSpc>
                <a:spcPct val="150000"/>
              </a:lnSpc>
            </a:pPr>
            <a:r>
              <a:rPr lang="en-US" sz="2400" dirty="0" smtClean="0"/>
              <a:t>The Internet can enhance learning and makes it easier in several ways:</a:t>
            </a:r>
          </a:p>
          <a:p>
            <a:pPr lvl="1" algn="just">
              <a:lnSpc>
                <a:spcPct val="150000"/>
              </a:lnSpc>
              <a:buFont typeface="Wingdings" panose="05000000000000000000" pitchFamily="2" charset="2"/>
              <a:buChar char="Ø"/>
            </a:pPr>
            <a:r>
              <a:rPr lang="en-US" sz="2400" dirty="0" smtClean="0"/>
              <a:t> Distribution of content</a:t>
            </a:r>
          </a:p>
          <a:p>
            <a:pPr lvl="1" algn="just">
              <a:lnSpc>
                <a:spcPct val="150000"/>
              </a:lnSpc>
              <a:buFont typeface="Wingdings" panose="05000000000000000000" pitchFamily="2" charset="2"/>
              <a:buChar char="Ø"/>
            </a:pPr>
            <a:r>
              <a:rPr lang="en-US" sz="2400" dirty="0"/>
              <a:t> </a:t>
            </a:r>
            <a:r>
              <a:rPr lang="en-US" sz="2400" dirty="0" smtClean="0"/>
              <a:t>Availability of various resources</a:t>
            </a:r>
          </a:p>
          <a:p>
            <a:pPr lvl="1" algn="just">
              <a:lnSpc>
                <a:spcPct val="150000"/>
              </a:lnSpc>
              <a:buFont typeface="Wingdings" panose="05000000000000000000" pitchFamily="2" charset="2"/>
              <a:buChar char="Ø"/>
            </a:pPr>
            <a:r>
              <a:rPr lang="en-US" sz="2400" dirty="0"/>
              <a:t> </a:t>
            </a:r>
            <a:r>
              <a:rPr lang="en-US" sz="2400" dirty="0" smtClean="0"/>
              <a:t>Remote learning (</a:t>
            </a:r>
            <a:r>
              <a:rPr lang="en-US" sz="2400" dirty="0"/>
              <a:t>e</a:t>
            </a:r>
            <a:r>
              <a:rPr lang="en-US" sz="2400" dirty="0" smtClean="0"/>
              <a:t>nable learning to be done from any location)</a:t>
            </a:r>
          </a:p>
          <a:p>
            <a:pPr algn="just">
              <a:lnSpc>
                <a:spcPct val="150000"/>
              </a:lnSpc>
            </a:pPr>
            <a:r>
              <a:rPr lang="en-US" sz="2400" dirty="0" smtClean="0"/>
              <a:t>E-learning - Courses delivered using Internet resources. Its benefits include:</a:t>
            </a:r>
          </a:p>
          <a:p>
            <a:pPr lvl="1" algn="just">
              <a:lnSpc>
                <a:spcPct val="150000"/>
              </a:lnSpc>
              <a:buFont typeface="Wingdings" panose="05000000000000000000" pitchFamily="2" charset="2"/>
              <a:buChar char="Ø"/>
            </a:pPr>
            <a:r>
              <a:rPr lang="en-US" sz="2400" dirty="0"/>
              <a:t> </a:t>
            </a:r>
            <a:r>
              <a:rPr lang="en-US" sz="2400" dirty="0" smtClean="0"/>
              <a:t>Easy update of learning materials </a:t>
            </a:r>
          </a:p>
          <a:p>
            <a:pPr lvl="1" algn="just">
              <a:lnSpc>
                <a:spcPct val="150000"/>
              </a:lnSpc>
              <a:buFont typeface="Wingdings" panose="05000000000000000000" pitchFamily="2" charset="2"/>
              <a:buChar char="Ø"/>
            </a:pPr>
            <a:r>
              <a:rPr lang="en-US" sz="2400" dirty="0" smtClean="0"/>
              <a:t> Availability to a wide audience </a:t>
            </a:r>
          </a:p>
          <a:p>
            <a:pPr lvl="1" algn="just">
              <a:lnSpc>
                <a:spcPct val="150000"/>
              </a:lnSpc>
              <a:buFont typeface="Wingdings" panose="05000000000000000000" pitchFamily="2" charset="2"/>
              <a:buChar char="Ø"/>
            </a:pPr>
            <a:r>
              <a:rPr lang="en-US" sz="2400" dirty="0" smtClean="0"/>
              <a:t> Consistent quality of instruction </a:t>
            </a:r>
          </a:p>
          <a:p>
            <a:pPr marL="4763" lvl="1" indent="0" algn="just">
              <a:lnSpc>
                <a:spcPct val="150000"/>
              </a:lnSpc>
              <a:buNone/>
            </a:pPr>
            <a:endParaRPr lang="en-US" sz="2400" dirty="0" smtClean="0"/>
          </a:p>
          <a:p>
            <a:pPr algn="just">
              <a:lnSpc>
                <a:spcPct val="150000"/>
              </a:lnSpc>
            </a:pPr>
            <a:endParaRPr lang="en-US" sz="2400" dirty="0"/>
          </a:p>
        </p:txBody>
      </p:sp>
      <p:pic>
        <p:nvPicPr>
          <p:cNvPr id="4" name="Picture 3"/>
          <p:cNvPicPr>
            <a:picLocks noChangeAspect="1"/>
          </p:cNvPicPr>
          <p:nvPr/>
        </p:nvPicPr>
        <p:blipFill>
          <a:blip r:embed="rId2"/>
          <a:stretch>
            <a:fillRect/>
          </a:stretch>
        </p:blipFill>
        <p:spPr>
          <a:xfrm>
            <a:off x="5916611" y="4543291"/>
            <a:ext cx="5852667" cy="1932599"/>
          </a:xfrm>
          <a:prstGeom prst="rect">
            <a:avLst/>
          </a:prstGeom>
        </p:spPr>
      </p:pic>
      <p:pic>
        <p:nvPicPr>
          <p:cNvPr id="5" name="Picture 4"/>
          <p:cNvPicPr>
            <a:picLocks noChangeAspect="1"/>
          </p:cNvPicPr>
          <p:nvPr/>
        </p:nvPicPr>
        <p:blipFill>
          <a:blip r:embed="rId3"/>
          <a:stretch>
            <a:fillRect/>
          </a:stretch>
        </p:blipFill>
        <p:spPr>
          <a:xfrm>
            <a:off x="9104242" y="2009071"/>
            <a:ext cx="2872317" cy="1743607"/>
          </a:xfrm>
          <a:prstGeom prst="rect">
            <a:avLst/>
          </a:prstGeom>
        </p:spPr>
      </p:pic>
    </p:spTree>
    <p:extLst>
      <p:ext uri="{BB962C8B-B14F-4D97-AF65-F5344CB8AC3E}">
        <p14:creationId xmlns:p14="http://schemas.microsoft.com/office/powerpoint/2010/main" val="21171931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normAutofit fontScale="90000"/>
          </a:bodyPr>
          <a:lstStyle/>
          <a:p>
            <a:pPr eaLnBrk="1" hangingPunct="1"/>
            <a:r>
              <a:rPr lang="en-US" sz="3600" dirty="0" smtClean="0">
                <a:solidFill>
                  <a:srgbClr val="0075B1"/>
                </a:solidFill>
                <a:latin typeface="Times New Roman" pitchFamily="18" charset="0"/>
                <a:ea typeface="ＭＳ Ｐゴシック" pitchFamily="34" charset="-128"/>
              </a:rPr>
              <a:t>LAYER 4 – The TRANSPORT  Layer</a:t>
            </a:r>
            <a:br>
              <a:rPr lang="en-US" sz="3600" dirty="0" smtClean="0">
                <a:solidFill>
                  <a:srgbClr val="0075B1"/>
                </a:solidFill>
                <a:latin typeface="Times New Roman" pitchFamily="18" charset="0"/>
                <a:ea typeface="ＭＳ Ｐゴシック" pitchFamily="34" charset="-128"/>
              </a:rPr>
            </a:br>
            <a:endParaRPr lang="en-US" sz="3600" dirty="0" smtClean="0">
              <a:solidFill>
                <a:srgbClr val="0075B1"/>
              </a:solidFill>
              <a:ea typeface="ＭＳ Ｐゴシック" pitchFamily="34" charset="-128"/>
            </a:endParaRPr>
          </a:p>
        </p:txBody>
      </p:sp>
      <p:sp>
        <p:nvSpPr>
          <p:cNvPr id="3" name="Content Placeholder 2"/>
          <p:cNvSpPr>
            <a:spLocks noGrp="1"/>
          </p:cNvSpPr>
          <p:nvPr>
            <p:ph idx="4294967295"/>
          </p:nvPr>
        </p:nvSpPr>
        <p:spPr>
          <a:xfrm>
            <a:off x="820738" y="1412875"/>
            <a:ext cx="11371262" cy="5040313"/>
          </a:xfrm>
        </p:spPr>
        <p:txBody>
          <a:bodyPr>
            <a:normAutofit/>
          </a:bodyPr>
          <a:lstStyle/>
          <a:p>
            <a:pPr eaLnBrk="1" hangingPunct="1">
              <a:lnSpc>
                <a:spcPct val="90000"/>
              </a:lnSpc>
              <a:spcBef>
                <a:spcPct val="50000"/>
              </a:spcBef>
              <a:buFont typeface="Wingdings" panose="05000000000000000000" pitchFamily="2" charset="2"/>
              <a:buChar char="Ø"/>
            </a:pPr>
            <a:r>
              <a:rPr lang="en-US" sz="2400" dirty="0" smtClean="0">
                <a:latin typeface="Times New Roman" pitchFamily="18" charset="0"/>
                <a:ea typeface="ＭＳ Ｐゴシック" pitchFamily="34" charset="-128"/>
              </a:rPr>
              <a:t> Manages the transmission of data across a network.</a:t>
            </a:r>
          </a:p>
          <a:p>
            <a:pPr eaLnBrk="1" hangingPunct="1">
              <a:lnSpc>
                <a:spcPct val="90000"/>
              </a:lnSpc>
              <a:spcBef>
                <a:spcPct val="50000"/>
              </a:spcBef>
              <a:buFont typeface="Wingdings" panose="05000000000000000000" pitchFamily="2" charset="2"/>
              <a:buChar char="Ø"/>
            </a:pPr>
            <a:r>
              <a:rPr lang="en-US" sz="2400" dirty="0">
                <a:latin typeface="Times New Roman" pitchFamily="18" charset="0"/>
                <a:ea typeface="ＭＳ Ｐゴシック" pitchFamily="34" charset="-128"/>
              </a:rPr>
              <a:t> </a:t>
            </a:r>
            <a:r>
              <a:rPr lang="en-US" sz="2400" dirty="0" smtClean="0">
                <a:latin typeface="Times New Roman" pitchFamily="18" charset="0"/>
                <a:ea typeface="ＭＳ Ｐゴシック" pitchFamily="34" charset="-128"/>
              </a:rPr>
              <a:t>Provides acknowledgements of successful transmissions and requests resends  for packets which arrive with errors.</a:t>
            </a:r>
          </a:p>
          <a:p>
            <a:pPr eaLnBrk="1" hangingPunct="1">
              <a:lnSpc>
                <a:spcPct val="90000"/>
              </a:lnSpc>
              <a:spcBef>
                <a:spcPct val="50000"/>
              </a:spcBef>
              <a:buFont typeface="Wingdings" panose="05000000000000000000" pitchFamily="2" charset="2"/>
              <a:buChar char="Ø"/>
            </a:pPr>
            <a:r>
              <a:rPr lang="en-US" sz="2400" dirty="0" smtClean="0">
                <a:ea typeface="ＭＳ Ｐゴシック" pitchFamily="34" charset="-128"/>
              </a:rPr>
              <a:t> Responsible for the delivery of a message from one process to another.</a:t>
            </a:r>
          </a:p>
          <a:p>
            <a:pPr marL="457200" indent="-457200" eaLnBrk="1" hangingPunct="1">
              <a:lnSpc>
                <a:spcPct val="90000"/>
              </a:lnSpc>
              <a:spcBef>
                <a:spcPct val="50000"/>
              </a:spcBef>
            </a:pPr>
            <a:endParaRPr lang="en-US" sz="2400" dirty="0" smtClean="0">
              <a:latin typeface="Times New Roman" pitchFamily="18" charset="0"/>
              <a:ea typeface="ＭＳ Ｐゴシック" pitchFamily="34" charset="-128"/>
            </a:endParaRPr>
          </a:p>
          <a:p>
            <a:pPr marL="457200" indent="-457200" eaLnBrk="1" hangingPunct="1">
              <a:lnSpc>
                <a:spcPct val="90000"/>
              </a:lnSpc>
            </a:pPr>
            <a:endParaRPr lang="en-US" sz="2400" dirty="0" smtClean="0">
              <a:ea typeface="ＭＳ Ｐゴシック" pitchFamily="34" charset="-128"/>
            </a:endParaRPr>
          </a:p>
        </p:txBody>
      </p:sp>
    </p:spTree>
    <p:extLst>
      <p:ext uri="{BB962C8B-B14F-4D97-AF65-F5344CB8AC3E}">
        <p14:creationId xmlns:p14="http://schemas.microsoft.com/office/powerpoint/2010/main" val="2779115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04813"/>
            <a:ext cx="10102850" cy="863600"/>
          </a:xfrm>
        </p:spPr>
        <p:txBody>
          <a:bodyPr>
            <a:normAutofit fontScale="90000"/>
          </a:bodyPr>
          <a:lstStyle/>
          <a:p>
            <a:pPr eaLnBrk="1" hangingPunct="1"/>
            <a:r>
              <a:rPr lang="en-US" sz="3600" dirty="0" smtClean="0">
                <a:solidFill>
                  <a:srgbClr val="0075B1"/>
                </a:solidFill>
                <a:latin typeface="Times New Roman" pitchFamily="18" charset="0"/>
                <a:ea typeface="ＭＳ Ｐゴシック" pitchFamily="34" charset="-128"/>
              </a:rPr>
              <a:t>LAYER 3 – The NETWORK Layer</a:t>
            </a:r>
            <a:br>
              <a:rPr lang="en-US" sz="3600" dirty="0" smtClean="0">
                <a:solidFill>
                  <a:srgbClr val="0075B1"/>
                </a:solidFill>
                <a:latin typeface="Times New Roman" pitchFamily="18" charset="0"/>
                <a:ea typeface="ＭＳ Ｐゴシック" pitchFamily="34" charset="-128"/>
              </a:rPr>
            </a:br>
            <a:endParaRPr lang="en-US" sz="3600" dirty="0" smtClean="0">
              <a:solidFill>
                <a:srgbClr val="0075B1"/>
              </a:solidFill>
              <a:ea typeface="ＭＳ Ｐゴシック" pitchFamily="34" charset="-128"/>
            </a:endParaRPr>
          </a:p>
        </p:txBody>
      </p:sp>
      <p:sp>
        <p:nvSpPr>
          <p:cNvPr id="3" name="Content Placeholder 2"/>
          <p:cNvSpPr>
            <a:spLocks noGrp="1"/>
          </p:cNvSpPr>
          <p:nvPr>
            <p:ph idx="4294967295"/>
          </p:nvPr>
        </p:nvSpPr>
        <p:spPr>
          <a:xfrm>
            <a:off x="820738" y="1412875"/>
            <a:ext cx="11371262" cy="5040313"/>
          </a:xfrm>
        </p:spPr>
        <p:txBody>
          <a:bodyPr rtlCol="0">
            <a:normAutofit/>
          </a:bodyPr>
          <a:lstStyle/>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rPr>
              <a:t> Handles addressing messages for delivery, as well as translating logical network addresses and names into their physical counterparts.</a:t>
            </a:r>
          </a:p>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rPr>
              <a:t> Responsible for deciding how to route transmissions between computers.</a:t>
            </a:r>
          </a:p>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rPr>
              <a:t> Handles the decisions needed to get data from one point to the next point along a network path.</a:t>
            </a:r>
          </a:p>
        </p:txBody>
      </p:sp>
    </p:spTree>
    <p:extLst>
      <p:ext uri="{BB962C8B-B14F-4D97-AF65-F5344CB8AC3E}">
        <p14:creationId xmlns:p14="http://schemas.microsoft.com/office/powerpoint/2010/main" val="475568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normAutofit fontScale="90000"/>
          </a:bodyPr>
          <a:lstStyle/>
          <a:p>
            <a:pPr eaLnBrk="1" hangingPunct="1"/>
            <a:r>
              <a:rPr lang="en-US" sz="3600" dirty="0" smtClean="0">
                <a:solidFill>
                  <a:srgbClr val="0075B1"/>
                </a:solidFill>
                <a:latin typeface="Times New Roman" pitchFamily="18" charset="0"/>
                <a:ea typeface="ＭＳ Ｐゴシック" pitchFamily="34" charset="-128"/>
              </a:rPr>
              <a:t>LAYER 2 – The DATA LINK Layer</a:t>
            </a:r>
            <a:br>
              <a:rPr lang="en-US" sz="3600" dirty="0" smtClean="0">
                <a:solidFill>
                  <a:srgbClr val="0075B1"/>
                </a:solidFill>
                <a:latin typeface="Times New Roman" pitchFamily="18" charset="0"/>
                <a:ea typeface="ＭＳ Ｐゴシック" pitchFamily="34" charset="-128"/>
              </a:rPr>
            </a:br>
            <a:endParaRPr lang="en-US" sz="3600" dirty="0" smtClean="0">
              <a:solidFill>
                <a:srgbClr val="0075B1"/>
              </a:solidFill>
              <a:ea typeface="ＭＳ Ｐゴシック" pitchFamily="34" charset="-128"/>
            </a:endParaRPr>
          </a:p>
        </p:txBody>
      </p:sp>
      <p:sp>
        <p:nvSpPr>
          <p:cNvPr id="3" name="Content Placeholder 2"/>
          <p:cNvSpPr>
            <a:spLocks noGrp="1"/>
          </p:cNvSpPr>
          <p:nvPr>
            <p:ph idx="4294967295"/>
          </p:nvPr>
        </p:nvSpPr>
        <p:spPr>
          <a:xfrm>
            <a:off x="820738" y="1412875"/>
            <a:ext cx="11371262" cy="5040313"/>
          </a:xfrm>
        </p:spPr>
        <p:txBody>
          <a:bodyPr rtlCol="0">
            <a:normAutofit/>
          </a:bodyPr>
          <a:lstStyle/>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ea typeface="+mn-ea"/>
                <a:cs typeface="+mn-cs"/>
              </a:rPr>
              <a:t>Handles special data frames (packets) between the Network layer and the Physical layer.</a:t>
            </a:r>
          </a:p>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ea typeface="+mn-ea"/>
                <a:cs typeface="+mn-cs"/>
              </a:rPr>
              <a:t>At the receiving end, this layer packages raw data from the physical layer into data frames for delivery to the Network layer.</a:t>
            </a:r>
          </a:p>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ea typeface="+mn-ea"/>
                <a:cs typeface="+mn-cs"/>
              </a:rPr>
              <a:t>At the sending end this layer handles conversion of data into raw formats that can be handled by the Physical Layer.</a:t>
            </a:r>
          </a:p>
          <a:p>
            <a:pPr eaLnBrk="1" fontAlgn="auto" hangingPunct="1">
              <a:spcAft>
                <a:spcPts val="0"/>
              </a:spcAft>
              <a:defRPr/>
            </a:pPr>
            <a:endParaRPr lang="en-US" sz="2400" dirty="0">
              <a:ea typeface="+mn-ea"/>
              <a:cs typeface="+mn-cs"/>
            </a:endParaRPr>
          </a:p>
        </p:txBody>
      </p:sp>
    </p:spTree>
    <p:extLst>
      <p:ext uri="{BB962C8B-B14F-4D97-AF65-F5344CB8AC3E}">
        <p14:creationId xmlns:p14="http://schemas.microsoft.com/office/powerpoint/2010/main" val="2214577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normAutofit fontScale="90000"/>
          </a:bodyPr>
          <a:lstStyle/>
          <a:p>
            <a:pPr eaLnBrk="1" hangingPunct="1"/>
            <a:r>
              <a:rPr lang="en-US" sz="3600" dirty="0" smtClean="0">
                <a:solidFill>
                  <a:srgbClr val="0070C0"/>
                </a:solidFill>
                <a:latin typeface="Times New Roman" pitchFamily="18" charset="0"/>
                <a:ea typeface="ＭＳ Ｐゴシック" pitchFamily="34" charset="-128"/>
              </a:rPr>
              <a:t>LAYER 1 – The PHYSICAL Layer</a:t>
            </a:r>
            <a:br>
              <a:rPr lang="en-US" sz="3600" dirty="0" smtClean="0">
                <a:solidFill>
                  <a:srgbClr val="0070C0"/>
                </a:solidFill>
                <a:latin typeface="Times New Roman" pitchFamily="18" charset="0"/>
                <a:ea typeface="ＭＳ Ｐゴシック" pitchFamily="34" charset="-128"/>
              </a:rPr>
            </a:br>
            <a:endParaRPr lang="en-US" sz="3600" dirty="0" smtClean="0">
              <a:solidFill>
                <a:srgbClr val="0070C0"/>
              </a:solidFill>
              <a:ea typeface="ＭＳ Ｐゴシック" pitchFamily="34" charset="-128"/>
            </a:endParaRPr>
          </a:p>
        </p:txBody>
      </p:sp>
      <p:sp>
        <p:nvSpPr>
          <p:cNvPr id="3" name="Content Placeholder 2"/>
          <p:cNvSpPr>
            <a:spLocks noGrp="1"/>
          </p:cNvSpPr>
          <p:nvPr>
            <p:ph idx="4294967295"/>
          </p:nvPr>
        </p:nvSpPr>
        <p:spPr>
          <a:xfrm>
            <a:off x="820738" y="1412875"/>
            <a:ext cx="11371262" cy="5040313"/>
          </a:xfrm>
        </p:spPr>
        <p:txBody>
          <a:bodyPr rtlCol="0">
            <a:normAutofit/>
          </a:bodyPr>
          <a:lstStyle/>
          <a:p>
            <a:pPr>
              <a:spcBef>
                <a:spcPct val="50000"/>
              </a:spcBef>
              <a:buFont typeface="Wingdings" panose="05000000000000000000" pitchFamily="2" charset="2"/>
              <a:buChar char="Ø"/>
              <a:defRPr/>
            </a:pPr>
            <a:r>
              <a:rPr lang="en-US" sz="2400" dirty="0" smtClean="0">
                <a:latin typeface="Times New Roman" charset="0"/>
              </a:rPr>
              <a:t> </a:t>
            </a:r>
            <a:r>
              <a:rPr lang="en-US" sz="2400" dirty="0">
                <a:latin typeface="Times New Roman" charset="0"/>
              </a:rPr>
              <a:t>The bottom layer of the OSI </a:t>
            </a:r>
            <a:r>
              <a:rPr lang="en-US" sz="2400" dirty="0" smtClean="0">
                <a:latin typeface="Times New Roman" charset="0"/>
              </a:rPr>
              <a:t>model. </a:t>
            </a:r>
          </a:p>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rPr>
              <a:t> Manages the interface between the the computer and the network medium. </a:t>
            </a:r>
          </a:p>
          <a:p>
            <a:pPr eaLnBrk="1" fontAlgn="auto" hangingPunct="1">
              <a:spcBef>
                <a:spcPct val="50000"/>
              </a:spcBef>
              <a:spcAft>
                <a:spcPts val="0"/>
              </a:spcAft>
              <a:buFont typeface="Wingdings" panose="05000000000000000000" pitchFamily="2" charset="2"/>
              <a:buChar char="Ø"/>
              <a:defRPr/>
            </a:pPr>
            <a:r>
              <a:rPr lang="en-US" sz="2400" dirty="0" smtClean="0">
                <a:latin typeface="Times New Roman" charset="0"/>
              </a:rPr>
              <a:t> This layer tells the driver software for the MAU what needs to be sent across the medium.</a:t>
            </a:r>
          </a:p>
          <a:p>
            <a:pPr>
              <a:spcBef>
                <a:spcPct val="50000"/>
              </a:spcBef>
              <a:buFont typeface="Wingdings" panose="05000000000000000000" pitchFamily="2" charset="2"/>
              <a:buChar char="Ø"/>
              <a:defRPr/>
            </a:pPr>
            <a:r>
              <a:rPr lang="en-US" sz="2400" dirty="0" smtClean="0">
                <a:latin typeface="Times New Roman" charset="0"/>
              </a:rPr>
              <a:t> For </a:t>
            </a:r>
            <a:r>
              <a:rPr lang="en-US" sz="2400" dirty="0">
                <a:latin typeface="Times New Roman" charset="0"/>
              </a:rPr>
              <a:t>outgoing </a:t>
            </a:r>
            <a:r>
              <a:rPr lang="en-US" sz="2400" dirty="0" smtClean="0">
                <a:latin typeface="Times New Roman" charset="0"/>
              </a:rPr>
              <a:t>messages:</a:t>
            </a:r>
            <a:r>
              <a:rPr lang="en-US" sz="2400" dirty="0">
                <a:latin typeface="Times New Roman" charset="0"/>
              </a:rPr>
              <a:t> Converts bits into electronic </a:t>
            </a:r>
            <a:r>
              <a:rPr lang="en-US" sz="2400" dirty="0" smtClean="0">
                <a:latin typeface="Times New Roman" charset="0"/>
              </a:rPr>
              <a:t>signals.</a:t>
            </a:r>
          </a:p>
          <a:p>
            <a:pPr marL="0" indent="0">
              <a:spcBef>
                <a:spcPct val="50000"/>
              </a:spcBef>
              <a:buNone/>
              <a:defRPr/>
            </a:pPr>
            <a:r>
              <a:rPr lang="en-US" sz="2400" dirty="0">
                <a:latin typeface="Times New Roman" charset="0"/>
              </a:rPr>
              <a:t> </a:t>
            </a:r>
            <a:r>
              <a:rPr lang="en-US" sz="2400" dirty="0" smtClean="0">
                <a:latin typeface="Times New Roman" charset="0"/>
              </a:rPr>
              <a:t>   For </a:t>
            </a:r>
            <a:r>
              <a:rPr lang="en-US" sz="2400" dirty="0">
                <a:latin typeface="Times New Roman" charset="0"/>
              </a:rPr>
              <a:t>incoming </a:t>
            </a:r>
            <a:r>
              <a:rPr lang="en-US" sz="2400" dirty="0" smtClean="0">
                <a:latin typeface="Times New Roman" charset="0"/>
              </a:rPr>
              <a:t>messages: </a:t>
            </a:r>
            <a:r>
              <a:rPr lang="en-US" sz="2400" dirty="0">
                <a:latin typeface="Times New Roman" charset="0"/>
              </a:rPr>
              <a:t>Converts electronic signals into </a:t>
            </a:r>
            <a:r>
              <a:rPr lang="en-US" sz="2400" dirty="0" smtClean="0">
                <a:latin typeface="Times New Roman" charset="0"/>
              </a:rPr>
              <a:t>bits. </a:t>
            </a:r>
            <a:endParaRPr lang="en-US" sz="2400" dirty="0">
              <a:latin typeface="Times New Roman" charset="0"/>
            </a:endParaRPr>
          </a:p>
          <a:p>
            <a:pPr>
              <a:spcBef>
                <a:spcPct val="50000"/>
              </a:spcBef>
              <a:buFont typeface="Wingdings" panose="05000000000000000000" pitchFamily="2" charset="2"/>
              <a:buChar char="Ø"/>
              <a:defRPr/>
            </a:pPr>
            <a:r>
              <a:rPr lang="en-US" sz="2400" dirty="0" smtClean="0">
                <a:latin typeface="Times New Roman" charset="0"/>
              </a:rPr>
              <a:t> R</a:t>
            </a:r>
            <a:r>
              <a:rPr lang="en-US" sz="2400" dirty="0" smtClean="0"/>
              <a:t>esponsible: </a:t>
            </a:r>
            <a:r>
              <a:rPr lang="en-US" sz="2400" dirty="0"/>
              <a:t>F</a:t>
            </a:r>
            <a:r>
              <a:rPr lang="en-US" sz="2400" dirty="0" smtClean="0"/>
              <a:t>or movements of individual bits from one hop (node) to the  next.</a:t>
            </a:r>
          </a:p>
          <a:p>
            <a:pPr marL="0" indent="0" eaLnBrk="1" fontAlgn="auto" hangingPunct="1">
              <a:spcBef>
                <a:spcPct val="50000"/>
              </a:spcBef>
              <a:spcAft>
                <a:spcPts val="0"/>
              </a:spcAft>
              <a:buFont typeface="Arial" charset="0"/>
              <a:buNone/>
              <a:defRPr/>
            </a:pPr>
            <a:r>
              <a:rPr lang="en-US" sz="2400" dirty="0" smtClean="0">
                <a:latin typeface="Times New Roman" charset="0"/>
              </a:rPr>
              <a:t> 	</a:t>
            </a:r>
          </a:p>
          <a:p>
            <a:pPr eaLnBrk="1" fontAlgn="auto" hangingPunct="1">
              <a:spcAft>
                <a:spcPts val="0"/>
              </a:spcAft>
              <a:defRPr/>
            </a:pPr>
            <a:endParaRPr lang="en-US" sz="2400" dirty="0"/>
          </a:p>
        </p:txBody>
      </p:sp>
    </p:spTree>
    <p:extLst>
      <p:ext uri="{BB962C8B-B14F-4D97-AF65-F5344CB8AC3E}">
        <p14:creationId xmlns:p14="http://schemas.microsoft.com/office/powerpoint/2010/main" val="4177325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6"/>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8" r="-8"/>
          <a:stretch>
            <a:fillRect/>
          </a:stretch>
        </p:blipFill>
        <p:spPr>
          <a:xfrm>
            <a:off x="397565" y="1984927"/>
            <a:ext cx="10972800" cy="3783013"/>
          </a:xfrm>
        </p:spPr>
      </p:pic>
      <p:sp>
        <p:nvSpPr>
          <p:cNvPr id="34818" name="TextBox 1"/>
          <p:cNvSpPr txBox="1">
            <a:spLocks noChangeArrowheads="1"/>
          </p:cNvSpPr>
          <p:nvPr/>
        </p:nvSpPr>
        <p:spPr bwMode="auto">
          <a:xfrm>
            <a:off x="781878" y="537216"/>
            <a:ext cx="9753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5400" b="1" dirty="0">
                <a:solidFill>
                  <a:srgbClr val="0075B1"/>
                </a:solidFill>
                <a:latin typeface="Times New Roman" panose="02020603050405020304" pitchFamily="18" charset="0"/>
                <a:cs typeface="Times New Roman" panose="02020603050405020304" pitchFamily="18" charset="0"/>
              </a:rPr>
              <a:t>Summary</a:t>
            </a:r>
            <a:endParaRPr lang="en-US" sz="4400" b="1" dirty="0">
              <a:solidFill>
                <a:srgbClr val="0075B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17375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404813"/>
            <a:ext cx="10196512" cy="863600"/>
          </a:xfrm>
        </p:spPr>
        <p:txBody>
          <a:bodyPr>
            <a:normAutofit/>
          </a:bodyPr>
          <a:lstStyle/>
          <a:p>
            <a:r>
              <a:rPr lang="en-US" b="1" dirty="0" smtClean="0">
                <a:latin typeface="Times New Roman" panose="02020603050405020304" pitchFamily="18" charset="0"/>
                <a:cs typeface="Times New Roman" panose="02020603050405020304" pitchFamily="18" charset="0"/>
              </a:rPr>
              <a:t>TCP/IP</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820738" y="1412875"/>
            <a:ext cx="11371262" cy="5040313"/>
          </a:xfrm>
        </p:spPr>
        <p:txBody>
          <a:bodyPr>
            <a:normAutofit/>
          </a:bodyPr>
          <a:lstStyle/>
          <a:p>
            <a:pPr>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a:t>
            </a:r>
            <a:r>
              <a:rPr lang="en-US" sz="2400" dirty="0" smtClean="0"/>
              <a:t>ransmission </a:t>
            </a:r>
            <a:r>
              <a:rPr lang="en-US" sz="2400" dirty="0"/>
              <a:t>Control Protocol/Internet </a:t>
            </a:r>
            <a:r>
              <a:rPr lang="en-US" sz="2400" dirty="0" smtClean="0"/>
              <a:t>Protocol.</a:t>
            </a:r>
          </a:p>
          <a:p>
            <a:pPr>
              <a:lnSpc>
                <a:spcPct val="150000"/>
              </a:lnSpc>
              <a:buFont typeface="Wingdings" panose="05000000000000000000" pitchFamily="2" charset="2"/>
              <a:buChar char="Ø"/>
            </a:pPr>
            <a:r>
              <a:rPr lang="en-US" sz="2400" dirty="0"/>
              <a:t> </a:t>
            </a:r>
            <a:r>
              <a:rPr lang="en-US" sz="2400" dirty="0" smtClean="0">
                <a:latin typeface="Times New Roman" panose="02020603050405020304" pitchFamily="18" charset="0"/>
                <a:cs typeface="Times New Roman" panose="02020603050405020304" pitchFamily="18" charset="0"/>
              </a:rPr>
              <a:t>It is </a:t>
            </a:r>
            <a:r>
              <a:rPr lang="en-US" sz="2400" dirty="0">
                <a:latin typeface="Times New Roman" panose="02020603050405020304" pitchFamily="18" charset="0"/>
                <a:cs typeface="Times New Roman" panose="02020603050405020304" pitchFamily="18" charset="0"/>
              </a:rPr>
              <a:t>the language a computer uses to access the internet. It consists of a suite of protocols designed to establish a network of networks to provide a host </a:t>
            </a:r>
            <a:r>
              <a:rPr lang="en-US" sz="2400" dirty="0" smtClean="0">
                <a:latin typeface="Times New Roman" panose="02020603050405020304" pitchFamily="18" charset="0"/>
                <a:cs typeface="Times New Roman" panose="02020603050405020304" pitchFamily="18" charset="0"/>
              </a:rPr>
              <a:t>with </a:t>
            </a:r>
            <a:r>
              <a:rPr lang="en-US" sz="2400" dirty="0">
                <a:latin typeface="Times New Roman" panose="02020603050405020304" pitchFamily="18" charset="0"/>
                <a:cs typeface="Times New Roman" panose="02020603050405020304" pitchFamily="18" charset="0"/>
              </a:rPr>
              <a:t>access to the internet</a:t>
            </a:r>
            <a:r>
              <a:rPr lang="en-US" sz="2400" dirty="0"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Layers</a:t>
            </a:r>
          </a:p>
          <a:p>
            <a:pPr lvl="1">
              <a:lnSpc>
                <a:spcPct val="150000"/>
              </a:lnSpc>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1. Application Layer</a:t>
            </a:r>
          </a:p>
          <a:p>
            <a:pPr lvl="1">
              <a:lnSpc>
                <a:spcPct val="150000"/>
              </a:lnSpc>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2. Transport Layer</a:t>
            </a:r>
          </a:p>
          <a:p>
            <a:pPr lvl="1">
              <a:lnSpc>
                <a:spcPct val="150000"/>
              </a:lnSpc>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3. Network Layer</a:t>
            </a:r>
          </a:p>
          <a:p>
            <a:pPr lvl="1">
              <a:lnSpc>
                <a:spcPct val="150000"/>
              </a:lnSpc>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4. Data link &amp; Physical Layer.</a:t>
            </a:r>
          </a:p>
          <a:p>
            <a:pPr lvl="1">
              <a:lnSpc>
                <a:spcPct val="150000"/>
              </a:lnSpc>
              <a:buFont typeface="Wingdings" panose="05000000000000000000" pitchFamily="2" charset="2"/>
              <a:buChar char="ü"/>
            </a:pPr>
            <a:endParaRPr lang="en-US"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146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9448800" y="6356350"/>
            <a:ext cx="2743200" cy="365125"/>
          </a:xfrm>
          <a:prstGeom prst="rect">
            <a:avLst/>
          </a:prstGeom>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9826DDF-CFF3-49F2-A900-44DB0F3A9651}" type="slidenum">
              <a:rPr lang="en-US" sz="1200">
                <a:solidFill>
                  <a:srgbClr val="898989"/>
                </a:solidFill>
                <a:latin typeface="Calibri" pitchFamily="34" charset="0"/>
              </a:rPr>
              <a:pPr eaLnBrk="1" hangingPunct="1"/>
              <a:t>66</a:t>
            </a:fld>
            <a:endParaRPr lang="en-US" sz="1200">
              <a:solidFill>
                <a:srgbClr val="898989"/>
              </a:solidFill>
              <a:latin typeface="Calibri" pitchFamily="34" charset="0"/>
            </a:endParaRPr>
          </a:p>
        </p:txBody>
      </p:sp>
      <p:sp>
        <p:nvSpPr>
          <p:cNvPr id="75783" name="Text Box 7"/>
          <p:cNvSpPr txBox="1">
            <a:spLocks noChangeArrowheads="1"/>
          </p:cNvSpPr>
          <p:nvPr/>
        </p:nvSpPr>
        <p:spPr bwMode="auto">
          <a:xfrm>
            <a:off x="508000" y="1180256"/>
            <a:ext cx="11379200" cy="477053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marL="223838" indent="-223838" eaLnBrk="0" hangingPunct="0">
              <a:defRPr sz="2400">
                <a:solidFill>
                  <a:schemeClr val="tx1"/>
                </a:solidFill>
                <a:latin typeface="Arial" pitchFamily="34" charset="0"/>
                <a:ea typeface="ＭＳ Ｐゴシック" pitchFamily="34" charset="-128"/>
              </a:defRPr>
            </a:lvl1pPr>
            <a:lvl2pPr marL="684213" indent="-227013" eaLnBrk="0" hangingPunct="0">
              <a:defRPr sz="2400">
                <a:solidFill>
                  <a:schemeClr val="tx1"/>
                </a:solidFill>
                <a:latin typeface="Arial" pitchFamily="34" charset="0"/>
                <a:ea typeface="ＭＳ Ｐゴシック" pitchFamily="34" charset="-128"/>
              </a:defRPr>
            </a:lvl2pPr>
            <a:lvl3pPr marL="1146175" indent="-231775"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457200" indent="-457200">
              <a:buFont typeface="Wingdings" panose="05000000000000000000" pitchFamily="2" charset="2"/>
              <a:buChar char="Ø"/>
            </a:pPr>
            <a:r>
              <a:rPr lang="en-US" sz="2800" dirty="0" smtClean="0">
                <a:solidFill>
                  <a:srgbClr val="000000"/>
                </a:solidFill>
                <a:latin typeface="Times New Roman" pitchFamily="18" charset="0"/>
              </a:rPr>
              <a:t>Defines </a:t>
            </a:r>
            <a:r>
              <a:rPr lang="en-US" sz="2800" dirty="0">
                <a:solidFill>
                  <a:srgbClr val="000000"/>
                </a:solidFill>
                <a:latin typeface="Times New Roman" pitchFamily="18" charset="0"/>
              </a:rPr>
              <a:t>the rules when implementing specific network </a:t>
            </a:r>
            <a:r>
              <a:rPr lang="en-US" sz="2800" dirty="0" smtClean="0">
                <a:solidFill>
                  <a:srgbClr val="000000"/>
                </a:solidFill>
                <a:latin typeface="Times New Roman" pitchFamily="18" charset="0"/>
              </a:rPr>
              <a:t>applications.</a:t>
            </a:r>
          </a:p>
          <a:p>
            <a:pPr marL="457200" indent="-457200">
              <a:buFont typeface="Wingdings" panose="05000000000000000000" pitchFamily="2" charset="2"/>
              <a:buChar char="Ø"/>
            </a:pPr>
            <a:r>
              <a:rPr lang="en-US" sz="2800" dirty="0" smtClean="0">
                <a:solidFill>
                  <a:srgbClr val="000000"/>
                </a:solidFill>
                <a:latin typeface="Times New Roman" pitchFamily="18" charset="0"/>
              </a:rPr>
              <a:t>Rely </a:t>
            </a:r>
            <a:r>
              <a:rPr lang="en-US" sz="2800" dirty="0">
                <a:solidFill>
                  <a:srgbClr val="000000"/>
                </a:solidFill>
                <a:latin typeface="Times New Roman" pitchFamily="18" charset="0"/>
              </a:rPr>
              <a:t>on the underlying layers to provide accurate and efficient data </a:t>
            </a:r>
            <a:r>
              <a:rPr lang="en-US" sz="2800" dirty="0" smtClean="0">
                <a:solidFill>
                  <a:srgbClr val="000000"/>
                </a:solidFill>
                <a:latin typeface="Times New Roman" pitchFamily="18" charset="0"/>
              </a:rPr>
              <a:t>delivery.</a:t>
            </a:r>
            <a:endParaRPr lang="en-US" sz="2800" dirty="0">
              <a:solidFill>
                <a:srgbClr val="000000"/>
              </a:solidFill>
              <a:latin typeface="Times New Roman" pitchFamily="18" charset="0"/>
            </a:endParaRPr>
          </a:p>
          <a:p>
            <a:pPr marL="457200" indent="-457200">
              <a:buFont typeface="Wingdings" panose="05000000000000000000" pitchFamily="2" charset="2"/>
              <a:buChar char="Ø"/>
            </a:pPr>
            <a:r>
              <a:rPr lang="en-US" sz="2800" dirty="0" smtClean="0">
                <a:solidFill>
                  <a:srgbClr val="000000"/>
                </a:solidFill>
                <a:latin typeface="Times New Roman" pitchFamily="18" charset="0"/>
              </a:rPr>
              <a:t>Typical </a:t>
            </a:r>
            <a:r>
              <a:rPr lang="en-US" sz="2800" dirty="0">
                <a:solidFill>
                  <a:srgbClr val="000000"/>
                </a:solidFill>
                <a:latin typeface="Times New Roman" pitchFamily="18" charset="0"/>
              </a:rPr>
              <a:t>protocols:</a:t>
            </a:r>
          </a:p>
          <a:p>
            <a:pPr marL="800100" lvl="1" indent="-342900">
              <a:buFont typeface="Wingdings" panose="05000000000000000000" pitchFamily="2" charset="2"/>
              <a:buChar char="ü"/>
            </a:pPr>
            <a:r>
              <a:rPr lang="en-US" dirty="0">
                <a:solidFill>
                  <a:srgbClr val="000000"/>
                </a:solidFill>
                <a:latin typeface="Times New Roman" pitchFamily="18" charset="0"/>
              </a:rPr>
              <a:t>FTP – File Transfer Protocol</a:t>
            </a:r>
          </a:p>
          <a:p>
            <a:pPr lvl="2">
              <a:buFontTx/>
              <a:buChar char="•"/>
            </a:pPr>
            <a:r>
              <a:rPr lang="en-US" dirty="0">
                <a:solidFill>
                  <a:srgbClr val="000000"/>
                </a:solidFill>
                <a:latin typeface="Times New Roman" pitchFamily="18" charset="0"/>
              </a:rPr>
              <a:t>For file transfer</a:t>
            </a:r>
          </a:p>
          <a:p>
            <a:pPr marL="800100" lvl="1" indent="-342900">
              <a:buFont typeface="Wingdings" panose="05000000000000000000" pitchFamily="2" charset="2"/>
              <a:buChar char="ü"/>
            </a:pPr>
            <a:r>
              <a:rPr lang="en-US" dirty="0">
                <a:solidFill>
                  <a:srgbClr val="000000"/>
                </a:solidFill>
                <a:latin typeface="Times New Roman" pitchFamily="18" charset="0"/>
              </a:rPr>
              <a:t>Telnet – Remote terminal protocol</a:t>
            </a:r>
          </a:p>
          <a:p>
            <a:pPr lvl="2">
              <a:buFontTx/>
              <a:buChar char="•"/>
            </a:pPr>
            <a:r>
              <a:rPr lang="en-US" dirty="0">
                <a:solidFill>
                  <a:srgbClr val="000000"/>
                </a:solidFill>
                <a:latin typeface="Times New Roman" pitchFamily="18" charset="0"/>
              </a:rPr>
              <a:t>For remote login on any other computer on the network</a:t>
            </a:r>
          </a:p>
          <a:p>
            <a:pPr marL="914400" lvl="1" indent="-457200">
              <a:buFont typeface="Wingdings" panose="05000000000000000000" pitchFamily="2" charset="2"/>
              <a:buChar char="ü"/>
            </a:pPr>
            <a:r>
              <a:rPr lang="en-US" dirty="0">
                <a:solidFill>
                  <a:srgbClr val="000000"/>
                </a:solidFill>
                <a:latin typeface="Times New Roman" pitchFamily="18" charset="0"/>
              </a:rPr>
              <a:t>SMTP – Simple Mail Transfer Protocol</a:t>
            </a:r>
          </a:p>
          <a:p>
            <a:pPr lvl="2">
              <a:buFontTx/>
              <a:buChar char="•"/>
            </a:pPr>
            <a:r>
              <a:rPr lang="en-US" dirty="0">
                <a:solidFill>
                  <a:srgbClr val="000000"/>
                </a:solidFill>
                <a:latin typeface="Times New Roman" pitchFamily="18" charset="0"/>
              </a:rPr>
              <a:t>For mail transfer</a:t>
            </a:r>
          </a:p>
          <a:p>
            <a:pPr marL="800100" lvl="1" indent="-342900">
              <a:buFont typeface="Wingdings" panose="05000000000000000000" pitchFamily="2" charset="2"/>
              <a:buChar char="ü"/>
            </a:pPr>
            <a:r>
              <a:rPr lang="en-US" dirty="0">
                <a:solidFill>
                  <a:srgbClr val="000000"/>
                </a:solidFill>
                <a:latin typeface="Times New Roman" pitchFamily="18" charset="0"/>
              </a:rPr>
              <a:t>HTTP – Hypertext Transfer Protocol</a:t>
            </a:r>
          </a:p>
          <a:p>
            <a:pPr lvl="2">
              <a:buFontTx/>
              <a:buChar char="•"/>
            </a:pPr>
            <a:r>
              <a:rPr lang="en-US" dirty="0">
                <a:solidFill>
                  <a:srgbClr val="000000"/>
                </a:solidFill>
                <a:latin typeface="Times New Roman" pitchFamily="18" charset="0"/>
              </a:rPr>
              <a:t>For Web browsing</a:t>
            </a:r>
          </a:p>
        </p:txBody>
      </p:sp>
      <p:sp>
        <p:nvSpPr>
          <p:cNvPr id="40963" name="TextBox 1"/>
          <p:cNvSpPr txBox="1">
            <a:spLocks noChangeArrowheads="1"/>
          </p:cNvSpPr>
          <p:nvPr/>
        </p:nvSpPr>
        <p:spPr bwMode="auto">
          <a:xfrm>
            <a:off x="1178985" y="381001"/>
            <a:ext cx="637963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800" dirty="0">
                <a:solidFill>
                  <a:srgbClr val="0075B1"/>
                </a:solidFill>
              </a:rPr>
              <a:t>Layer-1</a:t>
            </a:r>
            <a:r>
              <a:rPr lang="en-US" sz="2800" b="1" dirty="0">
                <a:solidFill>
                  <a:srgbClr val="0075B1"/>
                </a:solidFill>
              </a:rPr>
              <a:t>   Application </a:t>
            </a:r>
            <a:r>
              <a:rPr lang="en-US" sz="2800" dirty="0">
                <a:solidFill>
                  <a:srgbClr val="0075B1"/>
                </a:solidFill>
              </a:rPr>
              <a:t>Layer</a:t>
            </a:r>
          </a:p>
        </p:txBody>
      </p:sp>
    </p:spTree>
    <p:extLst>
      <p:ext uri="{BB962C8B-B14F-4D97-AF65-F5344CB8AC3E}">
        <p14:creationId xmlns:p14="http://schemas.microsoft.com/office/powerpoint/2010/main" val="38088541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3"/>
          <p:cNvSpPr>
            <a:spLocks noGrp="1"/>
          </p:cNvSpPr>
          <p:nvPr>
            <p:ph type="sldNum" sz="quarter" idx="4294967295"/>
          </p:nvPr>
        </p:nvSpPr>
        <p:spPr>
          <a:xfrm>
            <a:off x="9448800" y="6356350"/>
            <a:ext cx="2743200" cy="365125"/>
          </a:xfrm>
          <a:prstGeom prst="rect">
            <a:avLst/>
          </a:prstGeom>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E0FE5E3-52C3-4900-BA26-5E7436A2A1BE}" type="slidenum">
              <a:rPr lang="en-US" sz="1200">
                <a:solidFill>
                  <a:srgbClr val="898989"/>
                </a:solidFill>
                <a:latin typeface="Calibri" pitchFamily="34" charset="0"/>
              </a:rPr>
              <a:pPr eaLnBrk="1" hangingPunct="1"/>
              <a:t>67</a:t>
            </a:fld>
            <a:endParaRPr lang="en-US" sz="1200">
              <a:solidFill>
                <a:srgbClr val="898989"/>
              </a:solidFill>
              <a:latin typeface="Calibri" pitchFamily="34" charset="0"/>
            </a:endParaRPr>
          </a:p>
        </p:txBody>
      </p:sp>
      <p:sp>
        <p:nvSpPr>
          <p:cNvPr id="101383" name="Rectangle 7"/>
          <p:cNvSpPr>
            <a:spLocks noChangeArrowheads="1"/>
          </p:cNvSpPr>
          <p:nvPr/>
        </p:nvSpPr>
        <p:spPr bwMode="auto">
          <a:xfrm>
            <a:off x="711200" y="838200"/>
            <a:ext cx="9245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nSpc>
                <a:spcPct val="90000"/>
              </a:lnSpc>
              <a:tabLst>
                <a:tab pos="457200" algn="l"/>
              </a:tabLst>
              <a:defRPr/>
            </a:pPr>
            <a:r>
              <a:rPr lang="en-US" sz="4000" dirty="0">
                <a:solidFill>
                  <a:srgbClr val="0075B1"/>
                </a:solidFill>
                <a:latin typeface="Arial" charset="0"/>
                <a:ea typeface="ＭＳ Ｐゴシック" charset="0"/>
              </a:rPr>
              <a:t>Layer-2</a:t>
            </a:r>
            <a:r>
              <a:rPr lang="en-US" sz="4000" b="1" dirty="0">
                <a:solidFill>
                  <a:srgbClr val="0075B1"/>
                </a:solidFill>
                <a:latin typeface="Arial" charset="0"/>
                <a:ea typeface="ＭＳ Ｐゴシック" charset="0"/>
              </a:rPr>
              <a:t> Transport </a:t>
            </a:r>
            <a:r>
              <a:rPr lang="en-US" sz="4000" dirty="0">
                <a:solidFill>
                  <a:srgbClr val="0075B1"/>
                </a:solidFill>
                <a:latin typeface="Arial" charset="0"/>
                <a:ea typeface="ＭＳ Ｐゴシック" charset="0"/>
              </a:rPr>
              <a:t>Layer</a:t>
            </a:r>
            <a:r>
              <a:rPr lang="en-US" dirty="0">
                <a:solidFill>
                  <a:srgbClr val="0075B1"/>
                </a:solidFill>
                <a:latin typeface="Arial" charset="0"/>
                <a:ea typeface="ＭＳ Ｐゴシック" charset="0"/>
              </a:rPr>
              <a:t>	</a:t>
            </a:r>
            <a:endParaRPr lang="en-US" sz="3600" b="1" dirty="0">
              <a:solidFill>
                <a:srgbClr val="0075B1"/>
              </a:solidFill>
              <a:latin typeface="Arial" charset="0"/>
              <a:ea typeface="ＭＳ Ｐゴシック" charset="0"/>
            </a:endParaRPr>
          </a:p>
        </p:txBody>
      </p:sp>
      <p:graphicFrame>
        <p:nvGraphicFramePr>
          <p:cNvPr id="101397" name="Group 21"/>
          <p:cNvGraphicFramePr>
            <a:graphicFrameLocks noGrp="1"/>
          </p:cNvGraphicFramePr>
          <p:nvPr/>
        </p:nvGraphicFramePr>
        <p:xfrm>
          <a:off x="2641600" y="3276601"/>
          <a:ext cx="3454400" cy="2779713"/>
        </p:xfrm>
        <a:graphic>
          <a:graphicData uri="http://schemas.openxmlformats.org/drawingml/2006/table">
            <a:tbl>
              <a:tblPr/>
              <a:tblGrid>
                <a:gridCol w="3454400"/>
              </a:tblGrid>
              <a:tr h="12795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endParaRPr kumimoji="0" lang="en-US" sz="2000" b="1" i="0" u="none" strike="noStrike" cap="none" normalizeH="0" baseline="0" dirty="0">
                        <a:ln>
                          <a:noFill/>
                        </a:ln>
                        <a:solidFill>
                          <a:schemeClr val="tx1"/>
                        </a:solidFill>
                        <a:effectLst/>
                        <a:latin typeface="Arial"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dirty="0">
                          <a:ln>
                            <a:noFill/>
                          </a:ln>
                          <a:solidFill>
                            <a:schemeClr val="tx1"/>
                          </a:solidFill>
                          <a:effectLst/>
                          <a:latin typeface="Arial" charset="0"/>
                          <a:ea typeface="ＭＳ Ｐゴシック" charset="0"/>
                        </a:rPr>
                        <a:t>Application</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322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Transport</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42068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Network</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7627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dirty="0">
                          <a:ln>
                            <a:noFill/>
                          </a:ln>
                          <a:solidFill>
                            <a:schemeClr val="tx1"/>
                          </a:solidFill>
                          <a:effectLst/>
                          <a:latin typeface="Arial" charset="0"/>
                          <a:ea typeface="ＭＳ Ｐゴシック" charset="0"/>
                        </a:rPr>
                        <a:t>Network Interface</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pSp>
        <p:nvGrpSpPr>
          <p:cNvPr id="41999" name="Group 23"/>
          <p:cNvGrpSpPr>
            <a:grpSpLocks/>
          </p:cNvGrpSpPr>
          <p:nvPr/>
        </p:nvGrpSpPr>
        <p:grpSpPr bwMode="auto">
          <a:xfrm>
            <a:off x="8250767" y="3540125"/>
            <a:ext cx="914400" cy="457200"/>
            <a:chOff x="1296" y="2016"/>
            <a:chExt cx="528" cy="384"/>
          </a:xfrm>
        </p:grpSpPr>
        <p:sp>
          <p:nvSpPr>
            <p:cNvPr id="101400" name="AutoShape 24"/>
            <p:cNvSpPr>
              <a:spLocks noChangeArrowheads="1"/>
            </p:cNvSpPr>
            <p:nvPr/>
          </p:nvSpPr>
          <p:spPr bwMode="auto">
            <a:xfrm>
              <a:off x="1296" y="2016"/>
              <a:ext cx="528" cy="384"/>
            </a:xfrm>
            <a:prstGeom prst="foldedCorner">
              <a:avLst>
                <a:gd name="adj" fmla="val 125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01" name="Line 25"/>
            <p:cNvSpPr>
              <a:spLocks noChangeShapeType="1"/>
            </p:cNvSpPr>
            <p:nvPr/>
          </p:nvSpPr>
          <p:spPr bwMode="auto">
            <a:xfrm>
              <a:off x="1393" y="2112"/>
              <a:ext cx="2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1402" name="Line 26"/>
            <p:cNvSpPr>
              <a:spLocks noChangeShapeType="1"/>
            </p:cNvSpPr>
            <p:nvPr/>
          </p:nvSpPr>
          <p:spPr bwMode="auto">
            <a:xfrm>
              <a:off x="1393" y="2208"/>
              <a:ext cx="2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1403" name="Line 27"/>
            <p:cNvSpPr>
              <a:spLocks noChangeShapeType="1"/>
            </p:cNvSpPr>
            <p:nvPr/>
          </p:nvSpPr>
          <p:spPr bwMode="auto">
            <a:xfrm>
              <a:off x="1393" y="2304"/>
              <a:ext cx="2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
        <p:nvSpPr>
          <p:cNvPr id="101404" name="Text Box 28"/>
          <p:cNvSpPr txBox="1">
            <a:spLocks noChangeArrowheads="1"/>
          </p:cNvSpPr>
          <p:nvPr/>
        </p:nvSpPr>
        <p:spPr bwMode="auto">
          <a:xfrm>
            <a:off x="9448800" y="3505200"/>
            <a:ext cx="11208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Arial" charset="0"/>
                <a:ea typeface="ＭＳ Ｐゴシック" charset="0"/>
              </a:rPr>
              <a:t>Message</a:t>
            </a:r>
          </a:p>
        </p:txBody>
      </p:sp>
      <p:sp>
        <p:nvSpPr>
          <p:cNvPr id="101408" name="Text Box 32"/>
          <p:cNvSpPr txBox="1">
            <a:spLocks noChangeArrowheads="1"/>
          </p:cNvSpPr>
          <p:nvPr/>
        </p:nvSpPr>
        <p:spPr bwMode="auto">
          <a:xfrm>
            <a:off x="10187518" y="4114800"/>
            <a:ext cx="1223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Arial" charset="0"/>
                <a:ea typeface="ＭＳ Ｐゴシック" charset="0"/>
              </a:rPr>
              <a:t>Segments</a:t>
            </a:r>
          </a:p>
        </p:txBody>
      </p:sp>
      <p:sp>
        <p:nvSpPr>
          <p:cNvPr id="101409" name="AutoShape 33"/>
          <p:cNvSpPr>
            <a:spLocks noChangeArrowheads="1"/>
          </p:cNvSpPr>
          <p:nvPr/>
        </p:nvSpPr>
        <p:spPr bwMode="auto">
          <a:xfrm rot="2568234">
            <a:off x="7721600" y="4038600"/>
            <a:ext cx="203200" cy="457200"/>
          </a:xfrm>
          <a:prstGeom prst="down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42003" name="Group 38"/>
          <p:cNvGrpSpPr>
            <a:grpSpLocks/>
          </p:cNvGrpSpPr>
          <p:nvPr/>
        </p:nvGrpSpPr>
        <p:grpSpPr bwMode="auto">
          <a:xfrm>
            <a:off x="6705600" y="4572000"/>
            <a:ext cx="1524000" cy="376238"/>
            <a:chOff x="3312" y="2928"/>
            <a:chExt cx="720" cy="237"/>
          </a:xfrm>
        </p:grpSpPr>
        <p:sp>
          <p:nvSpPr>
            <p:cNvPr id="101412" name="Text Box 36"/>
            <p:cNvSpPr txBox="1">
              <a:spLocks noChangeArrowheads="1"/>
            </p:cNvSpPr>
            <p:nvPr/>
          </p:nvSpPr>
          <p:spPr bwMode="auto">
            <a:xfrm>
              <a:off x="3312" y="2928"/>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1413" name="Text Box 37"/>
            <p:cNvSpPr txBox="1">
              <a:spLocks noChangeArrowheads="1"/>
            </p:cNvSpPr>
            <p:nvPr/>
          </p:nvSpPr>
          <p:spPr bwMode="auto">
            <a:xfrm>
              <a:off x="3504" y="2928"/>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grpSp>
      <p:grpSp>
        <p:nvGrpSpPr>
          <p:cNvPr id="42004" name="Group 39"/>
          <p:cNvGrpSpPr>
            <a:grpSpLocks/>
          </p:cNvGrpSpPr>
          <p:nvPr/>
        </p:nvGrpSpPr>
        <p:grpSpPr bwMode="auto">
          <a:xfrm>
            <a:off x="8534400" y="4572000"/>
            <a:ext cx="1524000" cy="376238"/>
            <a:chOff x="3312" y="2928"/>
            <a:chExt cx="720" cy="237"/>
          </a:xfrm>
        </p:grpSpPr>
        <p:sp>
          <p:nvSpPr>
            <p:cNvPr id="101416" name="Text Box 40"/>
            <p:cNvSpPr txBox="1">
              <a:spLocks noChangeArrowheads="1"/>
            </p:cNvSpPr>
            <p:nvPr/>
          </p:nvSpPr>
          <p:spPr bwMode="auto">
            <a:xfrm>
              <a:off x="3312" y="2928"/>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1417" name="Text Box 41"/>
            <p:cNvSpPr txBox="1">
              <a:spLocks noChangeArrowheads="1"/>
            </p:cNvSpPr>
            <p:nvPr/>
          </p:nvSpPr>
          <p:spPr bwMode="auto">
            <a:xfrm>
              <a:off x="3504" y="2928"/>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grpSp>
      <p:grpSp>
        <p:nvGrpSpPr>
          <p:cNvPr id="42005" name="Group 42"/>
          <p:cNvGrpSpPr>
            <a:grpSpLocks/>
          </p:cNvGrpSpPr>
          <p:nvPr/>
        </p:nvGrpSpPr>
        <p:grpSpPr bwMode="auto">
          <a:xfrm>
            <a:off x="10363200" y="4572000"/>
            <a:ext cx="1524000" cy="376238"/>
            <a:chOff x="3312" y="2928"/>
            <a:chExt cx="720" cy="237"/>
          </a:xfrm>
        </p:grpSpPr>
        <p:sp>
          <p:nvSpPr>
            <p:cNvPr id="101419" name="Text Box 43"/>
            <p:cNvSpPr txBox="1">
              <a:spLocks noChangeArrowheads="1"/>
            </p:cNvSpPr>
            <p:nvPr/>
          </p:nvSpPr>
          <p:spPr bwMode="auto">
            <a:xfrm>
              <a:off x="3312" y="2928"/>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1420" name="Text Box 44"/>
            <p:cNvSpPr txBox="1">
              <a:spLocks noChangeArrowheads="1"/>
            </p:cNvSpPr>
            <p:nvPr/>
          </p:nvSpPr>
          <p:spPr bwMode="auto">
            <a:xfrm>
              <a:off x="3504" y="2928"/>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grpSp>
      <p:sp>
        <p:nvSpPr>
          <p:cNvPr id="101421" name="AutoShape 45"/>
          <p:cNvSpPr>
            <a:spLocks noChangeArrowheads="1"/>
          </p:cNvSpPr>
          <p:nvPr/>
        </p:nvSpPr>
        <p:spPr bwMode="auto">
          <a:xfrm>
            <a:off x="8737600" y="4114800"/>
            <a:ext cx="203200" cy="38100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22" name="AutoShape 46"/>
          <p:cNvSpPr>
            <a:spLocks noChangeArrowheads="1"/>
          </p:cNvSpPr>
          <p:nvPr/>
        </p:nvSpPr>
        <p:spPr bwMode="auto">
          <a:xfrm rot="-2537388">
            <a:off x="9550400" y="3962400"/>
            <a:ext cx="203200" cy="457200"/>
          </a:xfrm>
          <a:prstGeom prst="down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Tree>
    <p:extLst>
      <p:ext uri="{BB962C8B-B14F-4D97-AF65-F5344CB8AC3E}">
        <p14:creationId xmlns:p14="http://schemas.microsoft.com/office/powerpoint/2010/main" val="40303444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3"/>
          <p:cNvSpPr>
            <a:spLocks noGrp="1"/>
          </p:cNvSpPr>
          <p:nvPr>
            <p:ph type="sldNum" sz="quarter" idx="4294967295"/>
          </p:nvPr>
        </p:nvSpPr>
        <p:spPr>
          <a:xfrm>
            <a:off x="9448800" y="6356350"/>
            <a:ext cx="2743200" cy="365125"/>
          </a:xfrm>
          <a:prstGeom prst="rect">
            <a:avLst/>
          </a:prstGeom>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B2951D8-6E06-48E5-A953-19D7C8CA21B1}" type="slidenum">
              <a:rPr lang="en-US" sz="1200">
                <a:solidFill>
                  <a:srgbClr val="898989"/>
                </a:solidFill>
                <a:latin typeface="Calibri" pitchFamily="34" charset="0"/>
              </a:rPr>
              <a:pPr eaLnBrk="1" hangingPunct="1"/>
              <a:t>68</a:t>
            </a:fld>
            <a:endParaRPr lang="en-US" sz="1200">
              <a:solidFill>
                <a:srgbClr val="898989"/>
              </a:solidFill>
              <a:latin typeface="Calibri" pitchFamily="34" charset="0"/>
            </a:endParaRPr>
          </a:p>
        </p:txBody>
      </p:sp>
      <p:sp>
        <p:nvSpPr>
          <p:cNvPr id="102407" name="Rectangle 7"/>
          <p:cNvSpPr>
            <a:spLocks noChangeArrowheads="1"/>
          </p:cNvSpPr>
          <p:nvPr/>
        </p:nvSpPr>
        <p:spPr bwMode="auto">
          <a:xfrm>
            <a:off x="1930400" y="762000"/>
            <a:ext cx="9245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nSpc>
                <a:spcPct val="90000"/>
              </a:lnSpc>
              <a:tabLst>
                <a:tab pos="457200" algn="l"/>
              </a:tabLst>
              <a:defRPr/>
            </a:pPr>
            <a:r>
              <a:rPr lang="en-US" sz="4000" dirty="0">
                <a:solidFill>
                  <a:srgbClr val="0075B1"/>
                </a:solidFill>
                <a:latin typeface="Arial" charset="0"/>
                <a:ea typeface="ＭＳ Ｐゴシック" charset="0"/>
              </a:rPr>
              <a:t>Layer-3</a:t>
            </a:r>
            <a:r>
              <a:rPr lang="en-US" sz="4000" b="1" dirty="0">
                <a:solidFill>
                  <a:srgbClr val="0075B1"/>
                </a:solidFill>
                <a:latin typeface="Arial" charset="0"/>
                <a:ea typeface="ＭＳ Ｐゴシック" charset="0"/>
              </a:rPr>
              <a:t> Network</a:t>
            </a:r>
            <a:r>
              <a:rPr lang="en-US" sz="4000" dirty="0">
                <a:solidFill>
                  <a:srgbClr val="0075B1"/>
                </a:solidFill>
                <a:latin typeface="Arial" charset="0"/>
                <a:ea typeface="ＭＳ Ｐゴシック" charset="0"/>
              </a:rPr>
              <a:t> Layer</a:t>
            </a:r>
            <a:r>
              <a:rPr lang="en-US" dirty="0">
                <a:solidFill>
                  <a:srgbClr val="0075B1"/>
                </a:solidFill>
                <a:latin typeface="Arial" charset="0"/>
                <a:ea typeface="ＭＳ Ｐゴシック" charset="0"/>
              </a:rPr>
              <a:t>	</a:t>
            </a:r>
            <a:endParaRPr lang="en-US" sz="3600" b="1" dirty="0">
              <a:solidFill>
                <a:srgbClr val="0075B1"/>
              </a:solidFill>
              <a:latin typeface="Arial" charset="0"/>
              <a:ea typeface="ＭＳ Ｐゴシック" charset="0"/>
            </a:endParaRPr>
          </a:p>
        </p:txBody>
      </p:sp>
      <p:graphicFrame>
        <p:nvGraphicFramePr>
          <p:cNvPr id="102457" name="Group 57"/>
          <p:cNvGraphicFramePr>
            <a:graphicFrameLocks noGrp="1"/>
          </p:cNvGraphicFramePr>
          <p:nvPr/>
        </p:nvGraphicFramePr>
        <p:xfrm>
          <a:off x="1625600" y="3276600"/>
          <a:ext cx="3454400" cy="3276600"/>
        </p:xfrm>
        <a:graphic>
          <a:graphicData uri="http://schemas.openxmlformats.org/drawingml/2006/table">
            <a:tbl>
              <a:tblPr/>
              <a:tblGrid>
                <a:gridCol w="3454400"/>
              </a:tblGrid>
              <a:tr h="14478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endParaRPr kumimoji="0" lang="en-US" sz="2000" b="1" i="0" u="none" strike="noStrike" cap="none" normalizeH="0" baseline="0">
                        <a:ln>
                          <a:noFill/>
                        </a:ln>
                        <a:solidFill>
                          <a:schemeClr val="tx1"/>
                        </a:solidFill>
                        <a:effectLst/>
                        <a:latin typeface="Arial"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Application</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Transport</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Network</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8382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Network Interface</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pSp>
        <p:nvGrpSpPr>
          <p:cNvPr id="44047" name="Group 31"/>
          <p:cNvGrpSpPr>
            <a:grpSpLocks/>
          </p:cNvGrpSpPr>
          <p:nvPr/>
        </p:nvGrpSpPr>
        <p:grpSpPr bwMode="auto">
          <a:xfrm>
            <a:off x="7539567" y="3540125"/>
            <a:ext cx="914400" cy="457200"/>
            <a:chOff x="1296" y="2016"/>
            <a:chExt cx="528" cy="384"/>
          </a:xfrm>
        </p:grpSpPr>
        <p:sp>
          <p:nvSpPr>
            <p:cNvPr id="102432" name="AutoShape 32"/>
            <p:cNvSpPr>
              <a:spLocks noChangeArrowheads="1"/>
            </p:cNvSpPr>
            <p:nvPr/>
          </p:nvSpPr>
          <p:spPr bwMode="auto">
            <a:xfrm>
              <a:off x="1296" y="2016"/>
              <a:ext cx="528" cy="384"/>
            </a:xfrm>
            <a:prstGeom prst="foldedCorner">
              <a:avLst>
                <a:gd name="adj" fmla="val 125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33" name="Line 33"/>
            <p:cNvSpPr>
              <a:spLocks noChangeShapeType="1"/>
            </p:cNvSpPr>
            <p:nvPr/>
          </p:nvSpPr>
          <p:spPr bwMode="auto">
            <a:xfrm>
              <a:off x="1393" y="2112"/>
              <a:ext cx="2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2434" name="Line 34"/>
            <p:cNvSpPr>
              <a:spLocks noChangeShapeType="1"/>
            </p:cNvSpPr>
            <p:nvPr/>
          </p:nvSpPr>
          <p:spPr bwMode="auto">
            <a:xfrm>
              <a:off x="1393" y="2208"/>
              <a:ext cx="2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2435" name="Line 35"/>
            <p:cNvSpPr>
              <a:spLocks noChangeShapeType="1"/>
            </p:cNvSpPr>
            <p:nvPr/>
          </p:nvSpPr>
          <p:spPr bwMode="auto">
            <a:xfrm>
              <a:off x="1393" y="2304"/>
              <a:ext cx="2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
        <p:nvSpPr>
          <p:cNvPr id="102436" name="Text Box 36"/>
          <p:cNvSpPr txBox="1">
            <a:spLocks noChangeArrowheads="1"/>
          </p:cNvSpPr>
          <p:nvPr/>
        </p:nvSpPr>
        <p:spPr bwMode="auto">
          <a:xfrm>
            <a:off x="8737600" y="3505200"/>
            <a:ext cx="11208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Arial" charset="0"/>
                <a:ea typeface="ＭＳ Ｐゴシック" charset="0"/>
              </a:rPr>
              <a:t>Message</a:t>
            </a:r>
          </a:p>
        </p:txBody>
      </p:sp>
      <p:sp>
        <p:nvSpPr>
          <p:cNvPr id="102437" name="Text Box 37"/>
          <p:cNvSpPr txBox="1">
            <a:spLocks noChangeArrowheads="1"/>
          </p:cNvSpPr>
          <p:nvPr/>
        </p:nvSpPr>
        <p:spPr bwMode="auto">
          <a:xfrm>
            <a:off x="9635067" y="4114800"/>
            <a:ext cx="1223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Arial" charset="0"/>
                <a:ea typeface="ＭＳ Ｐゴシック" charset="0"/>
              </a:rPr>
              <a:t>Segments</a:t>
            </a:r>
          </a:p>
        </p:txBody>
      </p:sp>
      <p:sp>
        <p:nvSpPr>
          <p:cNvPr id="102438" name="AutoShape 38"/>
          <p:cNvSpPr>
            <a:spLocks noChangeArrowheads="1"/>
          </p:cNvSpPr>
          <p:nvPr/>
        </p:nvSpPr>
        <p:spPr bwMode="auto">
          <a:xfrm rot="2568234">
            <a:off x="7010400" y="4038600"/>
            <a:ext cx="203200" cy="457200"/>
          </a:xfrm>
          <a:prstGeom prst="down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44051" name="Group 39"/>
          <p:cNvGrpSpPr>
            <a:grpSpLocks/>
          </p:cNvGrpSpPr>
          <p:nvPr/>
        </p:nvGrpSpPr>
        <p:grpSpPr bwMode="auto">
          <a:xfrm>
            <a:off x="5994400" y="4572000"/>
            <a:ext cx="1524000" cy="376238"/>
            <a:chOff x="3312" y="2928"/>
            <a:chExt cx="720" cy="237"/>
          </a:xfrm>
        </p:grpSpPr>
        <p:sp>
          <p:nvSpPr>
            <p:cNvPr id="102440" name="Text Box 40"/>
            <p:cNvSpPr txBox="1">
              <a:spLocks noChangeArrowheads="1"/>
            </p:cNvSpPr>
            <p:nvPr/>
          </p:nvSpPr>
          <p:spPr bwMode="auto">
            <a:xfrm>
              <a:off x="3312" y="2928"/>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2441" name="Text Box 41"/>
            <p:cNvSpPr txBox="1">
              <a:spLocks noChangeArrowheads="1"/>
            </p:cNvSpPr>
            <p:nvPr/>
          </p:nvSpPr>
          <p:spPr bwMode="auto">
            <a:xfrm>
              <a:off x="3504" y="2928"/>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grpSp>
      <p:grpSp>
        <p:nvGrpSpPr>
          <p:cNvPr id="44052" name="Group 42"/>
          <p:cNvGrpSpPr>
            <a:grpSpLocks/>
          </p:cNvGrpSpPr>
          <p:nvPr/>
        </p:nvGrpSpPr>
        <p:grpSpPr bwMode="auto">
          <a:xfrm>
            <a:off x="7823200" y="4572000"/>
            <a:ext cx="1524000" cy="376238"/>
            <a:chOff x="3312" y="2928"/>
            <a:chExt cx="720" cy="237"/>
          </a:xfrm>
        </p:grpSpPr>
        <p:sp>
          <p:nvSpPr>
            <p:cNvPr id="102443" name="Text Box 43"/>
            <p:cNvSpPr txBox="1">
              <a:spLocks noChangeArrowheads="1"/>
            </p:cNvSpPr>
            <p:nvPr/>
          </p:nvSpPr>
          <p:spPr bwMode="auto">
            <a:xfrm>
              <a:off x="3312" y="2928"/>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2444" name="Text Box 44"/>
            <p:cNvSpPr txBox="1">
              <a:spLocks noChangeArrowheads="1"/>
            </p:cNvSpPr>
            <p:nvPr/>
          </p:nvSpPr>
          <p:spPr bwMode="auto">
            <a:xfrm>
              <a:off x="3504" y="2928"/>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grpSp>
      <p:grpSp>
        <p:nvGrpSpPr>
          <p:cNvPr id="44053" name="Group 45"/>
          <p:cNvGrpSpPr>
            <a:grpSpLocks/>
          </p:cNvGrpSpPr>
          <p:nvPr/>
        </p:nvGrpSpPr>
        <p:grpSpPr bwMode="auto">
          <a:xfrm>
            <a:off x="9652000" y="4572000"/>
            <a:ext cx="1524000" cy="376238"/>
            <a:chOff x="3312" y="2928"/>
            <a:chExt cx="720" cy="237"/>
          </a:xfrm>
        </p:grpSpPr>
        <p:sp>
          <p:nvSpPr>
            <p:cNvPr id="102446" name="Text Box 46"/>
            <p:cNvSpPr txBox="1">
              <a:spLocks noChangeArrowheads="1"/>
            </p:cNvSpPr>
            <p:nvPr/>
          </p:nvSpPr>
          <p:spPr bwMode="auto">
            <a:xfrm>
              <a:off x="3312" y="2928"/>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2447" name="Text Box 47"/>
            <p:cNvSpPr txBox="1">
              <a:spLocks noChangeArrowheads="1"/>
            </p:cNvSpPr>
            <p:nvPr/>
          </p:nvSpPr>
          <p:spPr bwMode="auto">
            <a:xfrm>
              <a:off x="3504" y="2928"/>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grpSp>
      <p:sp>
        <p:nvSpPr>
          <p:cNvPr id="102448" name="AutoShape 48"/>
          <p:cNvSpPr>
            <a:spLocks noChangeArrowheads="1"/>
          </p:cNvSpPr>
          <p:nvPr/>
        </p:nvSpPr>
        <p:spPr bwMode="auto">
          <a:xfrm>
            <a:off x="8026400" y="4114800"/>
            <a:ext cx="203200" cy="38100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49" name="AutoShape 49"/>
          <p:cNvSpPr>
            <a:spLocks noChangeArrowheads="1"/>
          </p:cNvSpPr>
          <p:nvPr/>
        </p:nvSpPr>
        <p:spPr bwMode="auto">
          <a:xfrm rot="-2537388">
            <a:off x="8839200" y="3962400"/>
            <a:ext cx="203200" cy="457200"/>
          </a:xfrm>
          <a:prstGeom prst="down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44056" name="Group 59"/>
          <p:cNvGrpSpPr>
            <a:grpSpLocks/>
          </p:cNvGrpSpPr>
          <p:nvPr/>
        </p:nvGrpSpPr>
        <p:grpSpPr bwMode="auto">
          <a:xfrm>
            <a:off x="5486400" y="5334000"/>
            <a:ext cx="1930400" cy="376238"/>
            <a:chOff x="2736" y="3360"/>
            <a:chExt cx="912" cy="237"/>
          </a:xfrm>
        </p:grpSpPr>
        <p:sp>
          <p:nvSpPr>
            <p:cNvPr id="102451" name="Text Box 51"/>
            <p:cNvSpPr txBox="1">
              <a:spLocks noChangeArrowheads="1"/>
            </p:cNvSpPr>
            <p:nvPr/>
          </p:nvSpPr>
          <p:spPr bwMode="auto">
            <a:xfrm>
              <a:off x="2928" y="3360"/>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2452" name="Text Box 52"/>
            <p:cNvSpPr txBox="1">
              <a:spLocks noChangeArrowheads="1"/>
            </p:cNvSpPr>
            <p:nvPr/>
          </p:nvSpPr>
          <p:spPr bwMode="auto">
            <a:xfrm>
              <a:off x="3120" y="3360"/>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sp>
          <p:nvSpPr>
            <p:cNvPr id="102458" name="Text Box 58"/>
            <p:cNvSpPr txBox="1">
              <a:spLocks noChangeArrowheads="1"/>
            </p:cNvSpPr>
            <p:nvPr/>
          </p:nvSpPr>
          <p:spPr bwMode="auto">
            <a:xfrm>
              <a:off x="2736" y="3360"/>
              <a:ext cx="154"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grpSp>
      <p:grpSp>
        <p:nvGrpSpPr>
          <p:cNvPr id="44057" name="Group 60"/>
          <p:cNvGrpSpPr>
            <a:grpSpLocks/>
          </p:cNvGrpSpPr>
          <p:nvPr/>
        </p:nvGrpSpPr>
        <p:grpSpPr bwMode="auto">
          <a:xfrm>
            <a:off x="7721600" y="5334000"/>
            <a:ext cx="1930400" cy="376238"/>
            <a:chOff x="2736" y="3360"/>
            <a:chExt cx="912" cy="237"/>
          </a:xfrm>
        </p:grpSpPr>
        <p:sp>
          <p:nvSpPr>
            <p:cNvPr id="102461" name="Text Box 61"/>
            <p:cNvSpPr txBox="1">
              <a:spLocks noChangeArrowheads="1"/>
            </p:cNvSpPr>
            <p:nvPr/>
          </p:nvSpPr>
          <p:spPr bwMode="auto">
            <a:xfrm>
              <a:off x="2928" y="3360"/>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2462" name="Text Box 62"/>
            <p:cNvSpPr txBox="1">
              <a:spLocks noChangeArrowheads="1"/>
            </p:cNvSpPr>
            <p:nvPr/>
          </p:nvSpPr>
          <p:spPr bwMode="auto">
            <a:xfrm>
              <a:off x="3120" y="3360"/>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sp>
          <p:nvSpPr>
            <p:cNvPr id="102463" name="Text Box 63"/>
            <p:cNvSpPr txBox="1">
              <a:spLocks noChangeArrowheads="1"/>
            </p:cNvSpPr>
            <p:nvPr/>
          </p:nvSpPr>
          <p:spPr bwMode="auto">
            <a:xfrm>
              <a:off x="2736" y="3360"/>
              <a:ext cx="154"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grpSp>
      <p:grpSp>
        <p:nvGrpSpPr>
          <p:cNvPr id="44058" name="Group 64"/>
          <p:cNvGrpSpPr>
            <a:grpSpLocks/>
          </p:cNvGrpSpPr>
          <p:nvPr/>
        </p:nvGrpSpPr>
        <p:grpSpPr bwMode="auto">
          <a:xfrm>
            <a:off x="9956800" y="5334000"/>
            <a:ext cx="1930400" cy="376238"/>
            <a:chOff x="2736" y="3360"/>
            <a:chExt cx="912" cy="237"/>
          </a:xfrm>
        </p:grpSpPr>
        <p:sp>
          <p:nvSpPr>
            <p:cNvPr id="102465" name="Text Box 65"/>
            <p:cNvSpPr txBox="1">
              <a:spLocks noChangeArrowheads="1"/>
            </p:cNvSpPr>
            <p:nvPr/>
          </p:nvSpPr>
          <p:spPr bwMode="auto">
            <a:xfrm>
              <a:off x="2928" y="3360"/>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2466" name="Text Box 66"/>
            <p:cNvSpPr txBox="1">
              <a:spLocks noChangeArrowheads="1"/>
            </p:cNvSpPr>
            <p:nvPr/>
          </p:nvSpPr>
          <p:spPr bwMode="auto">
            <a:xfrm>
              <a:off x="3120" y="3360"/>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sp>
          <p:nvSpPr>
            <p:cNvPr id="102467" name="Text Box 67"/>
            <p:cNvSpPr txBox="1">
              <a:spLocks noChangeArrowheads="1"/>
            </p:cNvSpPr>
            <p:nvPr/>
          </p:nvSpPr>
          <p:spPr bwMode="auto">
            <a:xfrm>
              <a:off x="2736" y="3360"/>
              <a:ext cx="154"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grpSp>
      <p:sp>
        <p:nvSpPr>
          <p:cNvPr id="102468" name="AutoShape 68"/>
          <p:cNvSpPr>
            <a:spLocks noChangeArrowheads="1"/>
          </p:cNvSpPr>
          <p:nvPr/>
        </p:nvSpPr>
        <p:spPr bwMode="auto">
          <a:xfrm>
            <a:off x="6705600" y="4953000"/>
            <a:ext cx="203200" cy="304800"/>
          </a:xfrm>
          <a:prstGeom prst="down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69" name="AutoShape 69"/>
          <p:cNvSpPr>
            <a:spLocks noChangeArrowheads="1"/>
          </p:cNvSpPr>
          <p:nvPr/>
        </p:nvSpPr>
        <p:spPr bwMode="auto">
          <a:xfrm>
            <a:off x="8534400" y="4953000"/>
            <a:ext cx="203200" cy="304800"/>
          </a:xfrm>
          <a:prstGeom prst="down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70" name="AutoShape 70"/>
          <p:cNvSpPr>
            <a:spLocks noChangeArrowheads="1"/>
          </p:cNvSpPr>
          <p:nvPr/>
        </p:nvSpPr>
        <p:spPr bwMode="auto">
          <a:xfrm>
            <a:off x="10566400" y="4953000"/>
            <a:ext cx="203200" cy="304800"/>
          </a:xfrm>
          <a:prstGeom prst="down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71" name="Text Box 71"/>
          <p:cNvSpPr txBox="1">
            <a:spLocks noChangeArrowheads="1"/>
          </p:cNvSpPr>
          <p:nvPr/>
        </p:nvSpPr>
        <p:spPr bwMode="auto">
          <a:xfrm>
            <a:off x="8331201" y="5791200"/>
            <a:ext cx="23262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Arial" charset="0"/>
                <a:ea typeface="ＭＳ Ｐゴシック" charset="0"/>
              </a:rPr>
              <a:t>Datagrams / Packets</a:t>
            </a:r>
          </a:p>
        </p:txBody>
      </p:sp>
    </p:spTree>
    <p:extLst>
      <p:ext uri="{BB962C8B-B14F-4D97-AF65-F5344CB8AC3E}">
        <p14:creationId xmlns:p14="http://schemas.microsoft.com/office/powerpoint/2010/main" val="36780787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Rectangle 7"/>
          <p:cNvSpPr>
            <a:spLocks noChangeArrowheads="1"/>
          </p:cNvSpPr>
          <p:nvPr/>
        </p:nvSpPr>
        <p:spPr bwMode="auto">
          <a:xfrm>
            <a:off x="609600" y="685800"/>
            <a:ext cx="1127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nSpc>
                <a:spcPct val="90000"/>
              </a:lnSpc>
              <a:tabLst>
                <a:tab pos="457200" algn="l"/>
              </a:tabLst>
              <a:defRPr/>
            </a:pPr>
            <a:r>
              <a:rPr lang="en-US" sz="3200" dirty="0">
                <a:solidFill>
                  <a:srgbClr val="0075B1"/>
                </a:solidFill>
                <a:latin typeface="Arial" charset="0"/>
                <a:ea typeface="ＭＳ Ｐゴシック" charset="0"/>
              </a:rPr>
              <a:t>Layer-4</a:t>
            </a:r>
            <a:r>
              <a:rPr lang="en-US" sz="3200" b="1" dirty="0">
                <a:solidFill>
                  <a:srgbClr val="0075B1"/>
                </a:solidFill>
                <a:latin typeface="Arial" charset="0"/>
                <a:ea typeface="ＭＳ Ｐゴシック" charset="0"/>
              </a:rPr>
              <a:t> Data Link and Physical </a:t>
            </a:r>
            <a:r>
              <a:rPr lang="en-US" sz="3200" dirty="0">
                <a:solidFill>
                  <a:srgbClr val="0075B1"/>
                </a:solidFill>
                <a:latin typeface="Arial" charset="0"/>
                <a:ea typeface="ＭＳ Ｐゴシック" charset="0"/>
              </a:rPr>
              <a:t>Layers</a:t>
            </a:r>
            <a:r>
              <a:rPr lang="en-US" dirty="0">
                <a:solidFill>
                  <a:srgbClr val="0075B1"/>
                </a:solidFill>
                <a:latin typeface="Arial" charset="0"/>
                <a:ea typeface="ＭＳ Ｐゴシック" charset="0"/>
              </a:rPr>
              <a:t>	</a:t>
            </a:r>
            <a:endParaRPr lang="en-US" sz="3600" b="1" dirty="0">
              <a:solidFill>
                <a:srgbClr val="0075B1"/>
              </a:solidFill>
              <a:latin typeface="Arial" charset="0"/>
              <a:ea typeface="ＭＳ Ｐゴシック" charset="0"/>
            </a:endParaRPr>
          </a:p>
        </p:txBody>
      </p:sp>
      <p:graphicFrame>
        <p:nvGraphicFramePr>
          <p:cNvPr id="103494" name="Group 70"/>
          <p:cNvGraphicFramePr>
            <a:graphicFrameLocks noGrp="1"/>
          </p:cNvGraphicFramePr>
          <p:nvPr>
            <p:extLst>
              <p:ext uri="{D42A27DB-BD31-4B8C-83A1-F6EECF244321}">
                <p14:modId xmlns:p14="http://schemas.microsoft.com/office/powerpoint/2010/main" val="3567341798"/>
              </p:ext>
            </p:extLst>
          </p:nvPr>
        </p:nvGraphicFramePr>
        <p:xfrm>
          <a:off x="1016000" y="2351088"/>
          <a:ext cx="3454400" cy="3276600"/>
        </p:xfrm>
        <a:graphic>
          <a:graphicData uri="http://schemas.openxmlformats.org/drawingml/2006/table">
            <a:tbl>
              <a:tblPr/>
              <a:tblGrid>
                <a:gridCol w="3454400"/>
              </a:tblGrid>
              <a:tr h="14478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endParaRPr kumimoji="0" lang="en-US" sz="2000" b="1" i="0" u="none" strike="noStrike" cap="none" normalizeH="0" baseline="0" dirty="0">
                        <a:ln>
                          <a:noFill/>
                        </a:ln>
                        <a:solidFill>
                          <a:schemeClr val="tx1"/>
                        </a:solidFill>
                        <a:effectLst/>
                        <a:latin typeface="Arial"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dirty="0">
                          <a:ln>
                            <a:noFill/>
                          </a:ln>
                          <a:solidFill>
                            <a:schemeClr val="tx1"/>
                          </a:solidFill>
                          <a:effectLst/>
                          <a:latin typeface="Arial" charset="0"/>
                          <a:ea typeface="ＭＳ Ｐゴシック" charset="0"/>
                        </a:rPr>
                        <a:t>Application</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dirty="0">
                          <a:ln>
                            <a:noFill/>
                          </a:ln>
                          <a:solidFill>
                            <a:schemeClr val="tx1"/>
                          </a:solidFill>
                          <a:effectLst/>
                          <a:latin typeface="Arial" charset="0"/>
                          <a:ea typeface="ＭＳ Ｐゴシック" charset="0"/>
                        </a:rPr>
                        <a:t>Transport</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a:ln>
                            <a:noFill/>
                          </a:ln>
                          <a:solidFill>
                            <a:schemeClr val="tx1"/>
                          </a:solidFill>
                          <a:effectLst/>
                          <a:latin typeface="Arial" charset="0"/>
                          <a:ea typeface="ＭＳ Ｐゴシック" charset="0"/>
                        </a:rPr>
                        <a:t>Network</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8382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0"/>
                        <a:buNone/>
                        <a:tabLst/>
                      </a:pPr>
                      <a:r>
                        <a:rPr kumimoji="0" lang="en-US" sz="2000" b="1" i="0" u="none" strike="noStrike" cap="none" normalizeH="0" baseline="0" dirty="0">
                          <a:ln>
                            <a:noFill/>
                          </a:ln>
                          <a:solidFill>
                            <a:schemeClr val="tx1"/>
                          </a:solidFill>
                          <a:effectLst/>
                          <a:latin typeface="Arial" charset="0"/>
                          <a:ea typeface="ＭＳ Ｐゴシック" charset="0"/>
                        </a:rPr>
                        <a:t>Network Interface</a:t>
                      </a:r>
                    </a:p>
                  </a:txBody>
                  <a:tcPr marL="121920" marR="12192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bl>
          </a:graphicData>
        </a:graphic>
      </p:graphicFrame>
      <p:grpSp>
        <p:nvGrpSpPr>
          <p:cNvPr id="46095" name="Group 34"/>
          <p:cNvGrpSpPr>
            <a:grpSpLocks/>
          </p:cNvGrpSpPr>
          <p:nvPr/>
        </p:nvGrpSpPr>
        <p:grpSpPr bwMode="auto">
          <a:xfrm>
            <a:off x="7539567" y="3540125"/>
            <a:ext cx="914400" cy="457200"/>
            <a:chOff x="1296" y="2016"/>
            <a:chExt cx="528" cy="384"/>
          </a:xfrm>
        </p:grpSpPr>
        <p:sp>
          <p:nvSpPr>
            <p:cNvPr id="103459" name="AutoShape 35"/>
            <p:cNvSpPr>
              <a:spLocks noChangeArrowheads="1"/>
            </p:cNvSpPr>
            <p:nvPr/>
          </p:nvSpPr>
          <p:spPr bwMode="auto">
            <a:xfrm>
              <a:off x="1296" y="2016"/>
              <a:ext cx="528" cy="384"/>
            </a:xfrm>
            <a:prstGeom prst="foldedCorner">
              <a:avLst>
                <a:gd name="adj" fmla="val 125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60" name="Line 36"/>
            <p:cNvSpPr>
              <a:spLocks noChangeShapeType="1"/>
            </p:cNvSpPr>
            <p:nvPr/>
          </p:nvSpPr>
          <p:spPr bwMode="auto">
            <a:xfrm>
              <a:off x="1393" y="2112"/>
              <a:ext cx="2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3461" name="Line 37"/>
            <p:cNvSpPr>
              <a:spLocks noChangeShapeType="1"/>
            </p:cNvSpPr>
            <p:nvPr/>
          </p:nvSpPr>
          <p:spPr bwMode="auto">
            <a:xfrm>
              <a:off x="1393" y="2208"/>
              <a:ext cx="2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3462" name="Line 38"/>
            <p:cNvSpPr>
              <a:spLocks noChangeShapeType="1"/>
            </p:cNvSpPr>
            <p:nvPr/>
          </p:nvSpPr>
          <p:spPr bwMode="auto">
            <a:xfrm>
              <a:off x="1393" y="2304"/>
              <a:ext cx="2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
        <p:nvSpPr>
          <p:cNvPr id="103463" name="Text Box 39"/>
          <p:cNvSpPr txBox="1">
            <a:spLocks noChangeArrowheads="1"/>
          </p:cNvSpPr>
          <p:nvPr/>
        </p:nvSpPr>
        <p:spPr bwMode="auto">
          <a:xfrm>
            <a:off x="8737600" y="3505200"/>
            <a:ext cx="11208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Arial" charset="0"/>
                <a:ea typeface="ＭＳ Ｐゴシック" charset="0"/>
              </a:rPr>
              <a:t>Message</a:t>
            </a:r>
          </a:p>
        </p:txBody>
      </p:sp>
      <p:sp>
        <p:nvSpPr>
          <p:cNvPr id="103464" name="Text Box 40"/>
          <p:cNvSpPr txBox="1">
            <a:spLocks noChangeArrowheads="1"/>
          </p:cNvSpPr>
          <p:nvPr/>
        </p:nvSpPr>
        <p:spPr bwMode="auto">
          <a:xfrm>
            <a:off x="9635067" y="4114800"/>
            <a:ext cx="1223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Arial" charset="0"/>
                <a:ea typeface="ＭＳ Ｐゴシック" charset="0"/>
              </a:rPr>
              <a:t>Segments</a:t>
            </a:r>
          </a:p>
        </p:txBody>
      </p:sp>
      <p:sp>
        <p:nvSpPr>
          <p:cNvPr id="103465" name="AutoShape 41"/>
          <p:cNvSpPr>
            <a:spLocks noChangeArrowheads="1"/>
          </p:cNvSpPr>
          <p:nvPr/>
        </p:nvSpPr>
        <p:spPr bwMode="auto">
          <a:xfrm rot="2568234">
            <a:off x="7010400" y="4038600"/>
            <a:ext cx="203200" cy="457200"/>
          </a:xfrm>
          <a:prstGeom prst="down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46099" name="Group 42"/>
          <p:cNvGrpSpPr>
            <a:grpSpLocks/>
          </p:cNvGrpSpPr>
          <p:nvPr/>
        </p:nvGrpSpPr>
        <p:grpSpPr bwMode="auto">
          <a:xfrm>
            <a:off x="5994400" y="4572000"/>
            <a:ext cx="1524000" cy="376238"/>
            <a:chOff x="3312" y="2928"/>
            <a:chExt cx="720" cy="237"/>
          </a:xfrm>
        </p:grpSpPr>
        <p:sp>
          <p:nvSpPr>
            <p:cNvPr id="103467" name="Text Box 43"/>
            <p:cNvSpPr txBox="1">
              <a:spLocks noChangeArrowheads="1"/>
            </p:cNvSpPr>
            <p:nvPr/>
          </p:nvSpPr>
          <p:spPr bwMode="auto">
            <a:xfrm>
              <a:off x="3312" y="2928"/>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468" name="Text Box 44"/>
            <p:cNvSpPr txBox="1">
              <a:spLocks noChangeArrowheads="1"/>
            </p:cNvSpPr>
            <p:nvPr/>
          </p:nvSpPr>
          <p:spPr bwMode="auto">
            <a:xfrm>
              <a:off x="3504" y="2928"/>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grpSp>
      <p:grpSp>
        <p:nvGrpSpPr>
          <p:cNvPr id="46100" name="Group 45"/>
          <p:cNvGrpSpPr>
            <a:grpSpLocks/>
          </p:cNvGrpSpPr>
          <p:nvPr/>
        </p:nvGrpSpPr>
        <p:grpSpPr bwMode="auto">
          <a:xfrm>
            <a:off x="7823200" y="4572000"/>
            <a:ext cx="1524000" cy="376238"/>
            <a:chOff x="3312" y="2928"/>
            <a:chExt cx="720" cy="237"/>
          </a:xfrm>
        </p:grpSpPr>
        <p:sp>
          <p:nvSpPr>
            <p:cNvPr id="103470" name="Text Box 46"/>
            <p:cNvSpPr txBox="1">
              <a:spLocks noChangeArrowheads="1"/>
            </p:cNvSpPr>
            <p:nvPr/>
          </p:nvSpPr>
          <p:spPr bwMode="auto">
            <a:xfrm>
              <a:off x="3312" y="2928"/>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471" name="Text Box 47"/>
            <p:cNvSpPr txBox="1">
              <a:spLocks noChangeArrowheads="1"/>
            </p:cNvSpPr>
            <p:nvPr/>
          </p:nvSpPr>
          <p:spPr bwMode="auto">
            <a:xfrm>
              <a:off x="3504" y="2928"/>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grpSp>
      <p:grpSp>
        <p:nvGrpSpPr>
          <p:cNvPr id="46101" name="Group 48"/>
          <p:cNvGrpSpPr>
            <a:grpSpLocks/>
          </p:cNvGrpSpPr>
          <p:nvPr/>
        </p:nvGrpSpPr>
        <p:grpSpPr bwMode="auto">
          <a:xfrm>
            <a:off x="9652000" y="4572000"/>
            <a:ext cx="1524000" cy="376238"/>
            <a:chOff x="3312" y="2928"/>
            <a:chExt cx="720" cy="237"/>
          </a:xfrm>
        </p:grpSpPr>
        <p:sp>
          <p:nvSpPr>
            <p:cNvPr id="103473" name="Text Box 49"/>
            <p:cNvSpPr txBox="1">
              <a:spLocks noChangeArrowheads="1"/>
            </p:cNvSpPr>
            <p:nvPr/>
          </p:nvSpPr>
          <p:spPr bwMode="auto">
            <a:xfrm>
              <a:off x="3312" y="2928"/>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474" name="Text Box 50"/>
            <p:cNvSpPr txBox="1">
              <a:spLocks noChangeArrowheads="1"/>
            </p:cNvSpPr>
            <p:nvPr/>
          </p:nvSpPr>
          <p:spPr bwMode="auto">
            <a:xfrm>
              <a:off x="3504" y="2928"/>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grpSp>
      <p:sp>
        <p:nvSpPr>
          <p:cNvPr id="103475" name="AutoShape 51"/>
          <p:cNvSpPr>
            <a:spLocks noChangeArrowheads="1"/>
          </p:cNvSpPr>
          <p:nvPr/>
        </p:nvSpPr>
        <p:spPr bwMode="auto">
          <a:xfrm>
            <a:off x="8026400" y="4114800"/>
            <a:ext cx="203200" cy="38100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76" name="AutoShape 52"/>
          <p:cNvSpPr>
            <a:spLocks noChangeArrowheads="1"/>
          </p:cNvSpPr>
          <p:nvPr/>
        </p:nvSpPr>
        <p:spPr bwMode="auto">
          <a:xfrm rot="-2537388">
            <a:off x="8839200" y="3962400"/>
            <a:ext cx="203200" cy="457200"/>
          </a:xfrm>
          <a:prstGeom prst="down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46104" name="Group 53"/>
          <p:cNvGrpSpPr>
            <a:grpSpLocks/>
          </p:cNvGrpSpPr>
          <p:nvPr/>
        </p:nvGrpSpPr>
        <p:grpSpPr bwMode="auto">
          <a:xfrm>
            <a:off x="5486400" y="5257800"/>
            <a:ext cx="1930400" cy="376238"/>
            <a:chOff x="2736" y="3360"/>
            <a:chExt cx="912" cy="237"/>
          </a:xfrm>
        </p:grpSpPr>
        <p:sp>
          <p:nvSpPr>
            <p:cNvPr id="103478" name="Text Box 54"/>
            <p:cNvSpPr txBox="1">
              <a:spLocks noChangeArrowheads="1"/>
            </p:cNvSpPr>
            <p:nvPr/>
          </p:nvSpPr>
          <p:spPr bwMode="auto">
            <a:xfrm>
              <a:off x="2928" y="3360"/>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479" name="Text Box 55"/>
            <p:cNvSpPr txBox="1">
              <a:spLocks noChangeArrowheads="1"/>
            </p:cNvSpPr>
            <p:nvPr/>
          </p:nvSpPr>
          <p:spPr bwMode="auto">
            <a:xfrm>
              <a:off x="3120" y="3360"/>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sp>
          <p:nvSpPr>
            <p:cNvPr id="103480" name="Text Box 56"/>
            <p:cNvSpPr txBox="1">
              <a:spLocks noChangeArrowheads="1"/>
            </p:cNvSpPr>
            <p:nvPr/>
          </p:nvSpPr>
          <p:spPr bwMode="auto">
            <a:xfrm>
              <a:off x="2736" y="3360"/>
              <a:ext cx="154"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grpSp>
      <p:grpSp>
        <p:nvGrpSpPr>
          <p:cNvPr id="46105" name="Group 57"/>
          <p:cNvGrpSpPr>
            <a:grpSpLocks/>
          </p:cNvGrpSpPr>
          <p:nvPr/>
        </p:nvGrpSpPr>
        <p:grpSpPr bwMode="auto">
          <a:xfrm>
            <a:off x="7721600" y="5257800"/>
            <a:ext cx="1930400" cy="376238"/>
            <a:chOff x="2736" y="3360"/>
            <a:chExt cx="912" cy="237"/>
          </a:xfrm>
        </p:grpSpPr>
        <p:sp>
          <p:nvSpPr>
            <p:cNvPr id="103482" name="Text Box 58"/>
            <p:cNvSpPr txBox="1">
              <a:spLocks noChangeArrowheads="1"/>
            </p:cNvSpPr>
            <p:nvPr/>
          </p:nvSpPr>
          <p:spPr bwMode="auto">
            <a:xfrm>
              <a:off x="2928" y="3360"/>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483" name="Text Box 59"/>
            <p:cNvSpPr txBox="1">
              <a:spLocks noChangeArrowheads="1"/>
            </p:cNvSpPr>
            <p:nvPr/>
          </p:nvSpPr>
          <p:spPr bwMode="auto">
            <a:xfrm>
              <a:off x="3120" y="3360"/>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sp>
          <p:nvSpPr>
            <p:cNvPr id="103484" name="Text Box 60"/>
            <p:cNvSpPr txBox="1">
              <a:spLocks noChangeArrowheads="1"/>
            </p:cNvSpPr>
            <p:nvPr/>
          </p:nvSpPr>
          <p:spPr bwMode="auto">
            <a:xfrm>
              <a:off x="2736" y="3360"/>
              <a:ext cx="154"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grpSp>
      <p:grpSp>
        <p:nvGrpSpPr>
          <p:cNvPr id="46106" name="Group 61"/>
          <p:cNvGrpSpPr>
            <a:grpSpLocks/>
          </p:cNvGrpSpPr>
          <p:nvPr/>
        </p:nvGrpSpPr>
        <p:grpSpPr bwMode="auto">
          <a:xfrm>
            <a:off x="9956800" y="5257800"/>
            <a:ext cx="1930400" cy="376238"/>
            <a:chOff x="2736" y="3360"/>
            <a:chExt cx="912" cy="237"/>
          </a:xfrm>
        </p:grpSpPr>
        <p:sp>
          <p:nvSpPr>
            <p:cNvPr id="103486" name="Text Box 62"/>
            <p:cNvSpPr txBox="1">
              <a:spLocks noChangeArrowheads="1"/>
            </p:cNvSpPr>
            <p:nvPr/>
          </p:nvSpPr>
          <p:spPr bwMode="auto">
            <a:xfrm>
              <a:off x="2928" y="3360"/>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487" name="Text Box 63"/>
            <p:cNvSpPr txBox="1">
              <a:spLocks noChangeArrowheads="1"/>
            </p:cNvSpPr>
            <p:nvPr/>
          </p:nvSpPr>
          <p:spPr bwMode="auto">
            <a:xfrm>
              <a:off x="3120" y="3360"/>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sp>
          <p:nvSpPr>
            <p:cNvPr id="103488" name="Text Box 64"/>
            <p:cNvSpPr txBox="1">
              <a:spLocks noChangeArrowheads="1"/>
            </p:cNvSpPr>
            <p:nvPr/>
          </p:nvSpPr>
          <p:spPr bwMode="auto">
            <a:xfrm>
              <a:off x="2736" y="3360"/>
              <a:ext cx="154"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grpSp>
      <p:sp>
        <p:nvSpPr>
          <p:cNvPr id="103489" name="AutoShape 65"/>
          <p:cNvSpPr>
            <a:spLocks noChangeArrowheads="1"/>
          </p:cNvSpPr>
          <p:nvPr/>
        </p:nvSpPr>
        <p:spPr bwMode="auto">
          <a:xfrm>
            <a:off x="6705600" y="4953000"/>
            <a:ext cx="203200" cy="304800"/>
          </a:xfrm>
          <a:prstGeom prst="down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90" name="AutoShape 66"/>
          <p:cNvSpPr>
            <a:spLocks noChangeArrowheads="1"/>
          </p:cNvSpPr>
          <p:nvPr/>
        </p:nvSpPr>
        <p:spPr bwMode="auto">
          <a:xfrm>
            <a:off x="8534400" y="4953000"/>
            <a:ext cx="203200" cy="304800"/>
          </a:xfrm>
          <a:prstGeom prst="down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91" name="AutoShape 67"/>
          <p:cNvSpPr>
            <a:spLocks noChangeArrowheads="1"/>
          </p:cNvSpPr>
          <p:nvPr/>
        </p:nvSpPr>
        <p:spPr bwMode="auto">
          <a:xfrm>
            <a:off x="10566400" y="4953000"/>
            <a:ext cx="203200" cy="304800"/>
          </a:xfrm>
          <a:prstGeom prst="down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92" name="Text Box 68"/>
          <p:cNvSpPr txBox="1">
            <a:spLocks noChangeArrowheads="1"/>
          </p:cNvSpPr>
          <p:nvPr/>
        </p:nvSpPr>
        <p:spPr bwMode="auto">
          <a:xfrm>
            <a:off x="10464801" y="5562600"/>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Arial" charset="0"/>
                <a:ea typeface="ＭＳ Ｐゴシック" charset="0"/>
              </a:rPr>
              <a:t>Packets</a:t>
            </a:r>
          </a:p>
        </p:txBody>
      </p:sp>
      <p:sp>
        <p:nvSpPr>
          <p:cNvPr id="103496" name="Text Box 72"/>
          <p:cNvSpPr txBox="1">
            <a:spLocks noChangeArrowheads="1"/>
          </p:cNvSpPr>
          <p:nvPr/>
        </p:nvSpPr>
        <p:spPr bwMode="auto">
          <a:xfrm>
            <a:off x="6096001" y="6019800"/>
            <a:ext cx="325730" cy="3693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497" name="Text Box 73"/>
          <p:cNvSpPr txBox="1">
            <a:spLocks noChangeArrowheads="1"/>
          </p:cNvSpPr>
          <p:nvPr/>
        </p:nvSpPr>
        <p:spPr bwMode="auto">
          <a:xfrm>
            <a:off x="6502400" y="6019800"/>
            <a:ext cx="1117600"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sp>
        <p:nvSpPr>
          <p:cNvPr id="103498" name="Text Box 74"/>
          <p:cNvSpPr txBox="1">
            <a:spLocks noChangeArrowheads="1"/>
          </p:cNvSpPr>
          <p:nvPr/>
        </p:nvSpPr>
        <p:spPr bwMode="auto">
          <a:xfrm>
            <a:off x="5689601" y="6019800"/>
            <a:ext cx="325730" cy="36933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grpSp>
        <p:nvGrpSpPr>
          <p:cNvPr id="46114" name="Group 75"/>
          <p:cNvGrpSpPr>
            <a:grpSpLocks/>
          </p:cNvGrpSpPr>
          <p:nvPr/>
        </p:nvGrpSpPr>
        <p:grpSpPr bwMode="auto">
          <a:xfrm>
            <a:off x="8432800" y="6019800"/>
            <a:ext cx="1930400" cy="376238"/>
            <a:chOff x="2736" y="3360"/>
            <a:chExt cx="912" cy="237"/>
          </a:xfrm>
        </p:grpSpPr>
        <p:sp>
          <p:nvSpPr>
            <p:cNvPr id="103500" name="Text Box 76"/>
            <p:cNvSpPr txBox="1">
              <a:spLocks noChangeArrowheads="1"/>
            </p:cNvSpPr>
            <p:nvPr/>
          </p:nvSpPr>
          <p:spPr bwMode="auto">
            <a:xfrm>
              <a:off x="2928" y="3360"/>
              <a:ext cx="154" cy="23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501" name="Text Box 77"/>
            <p:cNvSpPr txBox="1">
              <a:spLocks noChangeArrowheads="1"/>
            </p:cNvSpPr>
            <p:nvPr/>
          </p:nvSpPr>
          <p:spPr bwMode="auto">
            <a:xfrm>
              <a:off x="3120" y="3360"/>
              <a:ext cx="528"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a:latin typeface="Arial" charset="0"/>
                  <a:ea typeface="ＭＳ Ｐゴシック" charset="0"/>
                </a:rPr>
                <a:t>M</a:t>
              </a:r>
            </a:p>
          </p:txBody>
        </p:sp>
        <p:sp>
          <p:nvSpPr>
            <p:cNvPr id="103502" name="Text Box 78"/>
            <p:cNvSpPr txBox="1">
              <a:spLocks noChangeArrowheads="1"/>
            </p:cNvSpPr>
            <p:nvPr/>
          </p:nvSpPr>
          <p:spPr bwMode="auto">
            <a:xfrm>
              <a:off x="2736" y="3360"/>
              <a:ext cx="154"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grpSp>
      <p:sp>
        <p:nvSpPr>
          <p:cNvPr id="103503" name="Text Box 79"/>
          <p:cNvSpPr txBox="1">
            <a:spLocks noChangeArrowheads="1"/>
          </p:cNvSpPr>
          <p:nvPr/>
        </p:nvSpPr>
        <p:spPr bwMode="auto">
          <a:xfrm>
            <a:off x="5283201" y="6019800"/>
            <a:ext cx="325730" cy="3693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504" name="Text Box 80"/>
          <p:cNvSpPr txBox="1">
            <a:spLocks noChangeArrowheads="1"/>
          </p:cNvSpPr>
          <p:nvPr/>
        </p:nvSpPr>
        <p:spPr bwMode="auto">
          <a:xfrm>
            <a:off x="8026401" y="6019800"/>
            <a:ext cx="325730" cy="36933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Arial" charset="0"/>
                <a:ea typeface="ＭＳ Ｐゴシック" charset="0"/>
              </a:rPr>
              <a:t>h</a:t>
            </a:r>
          </a:p>
        </p:txBody>
      </p:sp>
      <p:sp>
        <p:nvSpPr>
          <p:cNvPr id="103505" name="Text Box 81"/>
          <p:cNvSpPr txBox="1">
            <a:spLocks noChangeArrowheads="1"/>
          </p:cNvSpPr>
          <p:nvPr/>
        </p:nvSpPr>
        <p:spPr bwMode="auto">
          <a:xfrm>
            <a:off x="10443633" y="6052066"/>
            <a:ext cx="9669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Arial" charset="0"/>
                <a:ea typeface="ＭＳ Ｐゴシック" charset="0"/>
              </a:rPr>
              <a:t>Frames</a:t>
            </a:r>
          </a:p>
        </p:txBody>
      </p:sp>
      <p:sp>
        <p:nvSpPr>
          <p:cNvPr id="103506" name="AutoShape 82"/>
          <p:cNvSpPr>
            <a:spLocks noChangeArrowheads="1"/>
          </p:cNvSpPr>
          <p:nvPr/>
        </p:nvSpPr>
        <p:spPr bwMode="auto">
          <a:xfrm>
            <a:off x="6705600" y="5638800"/>
            <a:ext cx="203200" cy="38100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07" name="AutoShape 83"/>
          <p:cNvSpPr>
            <a:spLocks noChangeArrowheads="1"/>
          </p:cNvSpPr>
          <p:nvPr/>
        </p:nvSpPr>
        <p:spPr bwMode="auto">
          <a:xfrm>
            <a:off x="8534400" y="5638800"/>
            <a:ext cx="203200" cy="38100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Tree>
    <p:extLst>
      <p:ext uri="{BB962C8B-B14F-4D97-AF65-F5344CB8AC3E}">
        <p14:creationId xmlns:p14="http://schemas.microsoft.com/office/powerpoint/2010/main" val="857146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365057"/>
            <a:ext cx="11993217" cy="863600"/>
          </a:xfrm>
        </p:spPr>
        <p:txBody>
          <a:bodyPr>
            <a:normAutofit fontScale="90000"/>
          </a:bodyPr>
          <a:lstStyle/>
          <a:p>
            <a:r>
              <a:rPr lang="en-US" b="1" dirty="0" smtClean="0">
                <a:effectLst>
                  <a:outerShdw blurRad="38100" dist="38100" dir="2700000" algn="tl">
                    <a:srgbClr val="000000">
                      <a:alpha val="43137"/>
                    </a:srgbClr>
                  </a:outerShdw>
                </a:effectLst>
              </a:rPr>
              <a:t>How network supports the way we WORK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820738" y="1412875"/>
            <a:ext cx="11371262" cy="5040313"/>
          </a:xfrm>
        </p:spPr>
        <p:txBody>
          <a:bodyPr>
            <a:normAutofit/>
          </a:bodyPr>
          <a:lstStyle/>
          <a:p>
            <a:pPr algn="just"/>
            <a:r>
              <a:rPr lang="en-US" dirty="0" smtClean="0"/>
              <a:t>Proper use of network can enhance communication between employees in an organization and also with external clients.</a:t>
            </a:r>
          </a:p>
          <a:p>
            <a:pPr algn="just"/>
            <a:endParaRPr lang="en-US" dirty="0"/>
          </a:p>
          <a:p>
            <a:pPr algn="just"/>
            <a:r>
              <a:rPr lang="en-US" dirty="0" smtClean="0"/>
              <a:t>INTRANET :</a:t>
            </a:r>
          </a:p>
          <a:p>
            <a:pPr lvl="1" algn="just">
              <a:buFont typeface="Wingdings" panose="05000000000000000000" pitchFamily="2" charset="2"/>
              <a:buChar char="Ø"/>
            </a:pPr>
            <a:r>
              <a:rPr lang="en-US" dirty="0"/>
              <a:t> </a:t>
            </a:r>
            <a:r>
              <a:rPr lang="en-US" dirty="0" smtClean="0"/>
              <a:t>A private network belonging to the company.</a:t>
            </a:r>
          </a:p>
          <a:p>
            <a:pPr lvl="1" algn="just">
              <a:buFont typeface="Wingdings" panose="05000000000000000000" pitchFamily="2" charset="2"/>
              <a:buChar char="Ø"/>
            </a:pPr>
            <a:r>
              <a:rPr lang="en-US" dirty="0" smtClean="0"/>
              <a:t> Allows communication between employees and also between branches.</a:t>
            </a:r>
          </a:p>
          <a:p>
            <a:pPr lvl="1" algn="just">
              <a:buFont typeface="Wingdings" panose="05000000000000000000" pitchFamily="2" charset="2"/>
              <a:buChar char="Ø"/>
            </a:pPr>
            <a:endParaRPr lang="en-US" dirty="0"/>
          </a:p>
          <a:p>
            <a:pPr algn="just"/>
            <a:r>
              <a:rPr lang="en-US" dirty="0" smtClean="0"/>
              <a:t>EXTRANET :</a:t>
            </a:r>
          </a:p>
          <a:p>
            <a:pPr lvl="1" algn="just">
              <a:buFont typeface="Wingdings" panose="05000000000000000000" pitchFamily="2" charset="2"/>
              <a:buChar char="Ø"/>
            </a:pPr>
            <a:r>
              <a:rPr lang="en-US" dirty="0"/>
              <a:t> </a:t>
            </a:r>
            <a:r>
              <a:rPr lang="en-US" dirty="0" smtClean="0"/>
              <a:t>A network to provide suppliers, vendors or customers, some limited access to corporate data. </a:t>
            </a:r>
          </a:p>
          <a:p>
            <a:pPr lvl="1" algn="just">
              <a:buFont typeface="Wingdings" panose="05000000000000000000" pitchFamily="2" charset="2"/>
              <a:buChar char="Ø"/>
            </a:pPr>
            <a:r>
              <a:rPr lang="en-US" dirty="0"/>
              <a:t> </a:t>
            </a:r>
            <a:r>
              <a:rPr lang="en-US" dirty="0" smtClean="0"/>
              <a:t>Examples of common data to be shared: order status, inventory, parts lists.</a:t>
            </a:r>
            <a:endParaRPr lang="en-US" dirty="0"/>
          </a:p>
        </p:txBody>
      </p:sp>
      <p:pic>
        <p:nvPicPr>
          <p:cNvPr id="4" name="Picture 3"/>
          <p:cNvPicPr>
            <a:picLocks noChangeAspect="1"/>
          </p:cNvPicPr>
          <p:nvPr/>
        </p:nvPicPr>
        <p:blipFill>
          <a:blip r:embed="rId2"/>
          <a:stretch>
            <a:fillRect/>
          </a:stretch>
        </p:blipFill>
        <p:spPr>
          <a:xfrm>
            <a:off x="8865704" y="3405808"/>
            <a:ext cx="3154018" cy="3047380"/>
          </a:xfrm>
          <a:prstGeom prst="rect">
            <a:avLst/>
          </a:prstGeom>
        </p:spPr>
      </p:pic>
    </p:spTree>
    <p:extLst>
      <p:ext uri="{BB962C8B-B14F-4D97-AF65-F5344CB8AC3E}">
        <p14:creationId xmlns:p14="http://schemas.microsoft.com/office/powerpoint/2010/main" val="30427416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0"/>
          </p:nvPr>
        </p:nvSpPr>
        <p:spPr>
          <a:xfrm>
            <a:off x="3700670" y="764710"/>
            <a:ext cx="9220200" cy="2743200"/>
          </a:xfrm>
        </p:spPr>
        <p:txBody>
          <a:bodyPr/>
          <a:lstStyle/>
          <a:p>
            <a:r>
              <a:rPr lang="en-US" dirty="0" smtClean="0"/>
              <a:t>Application </a:t>
            </a:r>
            <a:r>
              <a:rPr lang="en-US" dirty="0"/>
              <a:t>layer Functionality and protocols</a:t>
            </a:r>
          </a:p>
        </p:txBody>
      </p:sp>
    </p:spTree>
    <p:extLst>
      <p:ext uri="{BB962C8B-B14F-4D97-AF65-F5344CB8AC3E}">
        <p14:creationId xmlns:p14="http://schemas.microsoft.com/office/powerpoint/2010/main" val="4270238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7896" y="2123661"/>
            <a:ext cx="6251552" cy="3734618"/>
          </a:xfrm>
          <a:prstGeom prst="rect">
            <a:avLst/>
          </a:prstGeom>
        </p:spPr>
      </p:pic>
      <p:sp>
        <p:nvSpPr>
          <p:cNvPr id="3" name="Rectangle 2"/>
          <p:cNvSpPr/>
          <p:nvPr/>
        </p:nvSpPr>
        <p:spPr>
          <a:xfrm>
            <a:off x="7139448" y="2703443"/>
            <a:ext cx="4429699" cy="1569660"/>
          </a:xfrm>
          <a:prstGeom prst="rect">
            <a:avLst/>
          </a:prstGeom>
          <a:ln>
            <a:solidFill>
              <a:schemeClr val="tx1">
                <a:lumMod val="95000"/>
                <a:lumOff val="5000"/>
              </a:schemeClr>
            </a:solidFill>
          </a:ln>
        </p:spPr>
        <p:txBody>
          <a:bodyPr wrap="square">
            <a:spAutoFit/>
          </a:bodyPr>
          <a:lstStyle/>
          <a:p>
            <a:pPr algn="just"/>
            <a:r>
              <a:rPr lang="en-US" sz="2400" dirty="0">
                <a:solidFill>
                  <a:prstClr val="black"/>
                </a:solidFill>
                <a:latin typeface="Times New Roman" pitchFamily="18" charset="0"/>
                <a:cs typeface="Times New Roman" pitchFamily="18" charset="0"/>
              </a:rPr>
              <a:t>Explains that applications provide the means for generating and receiving data that can be transported on the network </a:t>
            </a:r>
          </a:p>
        </p:txBody>
      </p:sp>
      <p:sp>
        <p:nvSpPr>
          <p:cNvPr id="4" name="Rectangle 3"/>
          <p:cNvSpPr/>
          <p:nvPr/>
        </p:nvSpPr>
        <p:spPr>
          <a:xfrm>
            <a:off x="1524000" y="178491"/>
            <a:ext cx="9144000" cy="1323439"/>
          </a:xfrm>
          <a:prstGeom prst="rect">
            <a:avLst/>
          </a:prstGeom>
        </p:spPr>
        <p:txBody>
          <a:bodyPr wrap="square">
            <a:spAutoFit/>
          </a:bodyPr>
          <a:lstStyle/>
          <a:p>
            <a:pPr algn="ctr"/>
            <a:r>
              <a:rPr lang="en-US" sz="4000" b="1" dirty="0">
                <a:solidFill>
                  <a:prstClr val="black"/>
                </a:solidFill>
                <a:latin typeface="Times New Roman" pitchFamily="18" charset="0"/>
                <a:cs typeface="Times New Roman" pitchFamily="18" charset="0"/>
              </a:rPr>
              <a:t>Interface between human and data networks</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9776788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3782" y="1113184"/>
            <a:ext cx="8534400" cy="4524315"/>
          </a:xfrm>
          <a:prstGeom prst="rect">
            <a:avLst/>
          </a:prstGeom>
          <a:ln>
            <a:solidFill>
              <a:schemeClr val="tx1">
                <a:lumMod val="95000"/>
                <a:lumOff val="5000"/>
              </a:schemeClr>
            </a:solidFill>
          </a:ln>
        </p:spPr>
        <p:txBody>
          <a:bodyPr wrap="square">
            <a:spAutoFit/>
          </a:bodyPr>
          <a:lstStyle/>
          <a:p>
            <a:pPr algn="just">
              <a:buFont typeface="Wingdings" pitchFamily="2" charset="2"/>
              <a:buChar char="Ø"/>
            </a:pPr>
            <a:r>
              <a:rPr lang="en-US" sz="2400" dirty="0">
                <a:solidFill>
                  <a:prstClr val="black"/>
                </a:solidFill>
                <a:latin typeface="Times New Roman" pitchFamily="18" charset="0"/>
                <a:cs typeface="Times New Roman" pitchFamily="18" charset="0"/>
              </a:rPr>
              <a:t>The Application layer, Layer seven, is the top layer of both the OSI and TCP/IP models. </a:t>
            </a:r>
          </a:p>
          <a:p>
            <a:pPr algn="just"/>
            <a:endParaRPr lang="en-US" sz="2400" dirty="0">
              <a:solidFill>
                <a:prstClr val="black"/>
              </a:solidFill>
              <a:latin typeface="Times New Roman" pitchFamily="18" charset="0"/>
              <a:cs typeface="Times New Roman" pitchFamily="18" charset="0"/>
            </a:endParaRPr>
          </a:p>
          <a:p>
            <a:pPr algn="just">
              <a:buFont typeface="Wingdings" pitchFamily="2" charset="2"/>
              <a:buChar char="Ø"/>
            </a:pPr>
            <a:r>
              <a:rPr lang="en-US" sz="2400" dirty="0">
                <a:solidFill>
                  <a:prstClr val="black"/>
                </a:solidFill>
                <a:latin typeface="Times New Roman" pitchFamily="18" charset="0"/>
                <a:cs typeface="Times New Roman" pitchFamily="18" charset="0"/>
              </a:rPr>
              <a:t>It provides the interface between the applications we use to communicate and the underlying network over which our messages are transmitted.</a:t>
            </a:r>
          </a:p>
          <a:p>
            <a:pPr algn="just"/>
            <a:endParaRPr lang="en-US" sz="2400" dirty="0">
              <a:solidFill>
                <a:prstClr val="black"/>
              </a:solidFill>
              <a:latin typeface="Times New Roman" pitchFamily="18" charset="0"/>
              <a:cs typeface="Times New Roman" pitchFamily="18" charset="0"/>
            </a:endParaRPr>
          </a:p>
          <a:p>
            <a:pPr algn="just">
              <a:buFont typeface="Wingdings" pitchFamily="2" charset="2"/>
              <a:buChar char="Ø"/>
            </a:pPr>
            <a:r>
              <a:rPr lang="en-US" sz="2400" dirty="0">
                <a:solidFill>
                  <a:prstClr val="black"/>
                </a:solidFill>
                <a:latin typeface="Times New Roman" pitchFamily="18" charset="0"/>
                <a:cs typeface="Times New Roman" pitchFamily="18" charset="0"/>
              </a:rPr>
              <a:t>Application layer protocols are used to exchange data between programs running on the source and destination hosts. </a:t>
            </a:r>
          </a:p>
          <a:p>
            <a:pPr algn="just"/>
            <a:endParaRPr lang="en-US" sz="2400" dirty="0">
              <a:solidFill>
                <a:prstClr val="black"/>
              </a:solidFill>
              <a:latin typeface="Times New Roman" pitchFamily="18" charset="0"/>
              <a:cs typeface="Times New Roman" pitchFamily="18" charset="0"/>
            </a:endParaRPr>
          </a:p>
          <a:p>
            <a:pPr algn="just">
              <a:buFont typeface="Wingdings" pitchFamily="2" charset="2"/>
              <a:buChar char="Ø"/>
            </a:pPr>
            <a:r>
              <a:rPr lang="en-US" sz="2400" dirty="0">
                <a:solidFill>
                  <a:prstClr val="black"/>
                </a:solidFill>
                <a:latin typeface="Times New Roman" pitchFamily="18" charset="0"/>
                <a:cs typeface="Times New Roman" pitchFamily="18" charset="0"/>
              </a:rPr>
              <a:t>There are many Application layer protocols and new protocols are always being developed</a:t>
            </a:r>
          </a:p>
        </p:txBody>
      </p:sp>
    </p:spTree>
    <p:extLst>
      <p:ext uri="{BB962C8B-B14F-4D97-AF65-F5344CB8AC3E}">
        <p14:creationId xmlns:p14="http://schemas.microsoft.com/office/powerpoint/2010/main" val="3890380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0801" y="152400"/>
            <a:ext cx="7854907" cy="707886"/>
          </a:xfrm>
          <a:prstGeom prst="rect">
            <a:avLst/>
          </a:prstGeom>
        </p:spPr>
        <p:txBody>
          <a:bodyPr wrap="none">
            <a:spAutoFit/>
          </a:bodyPr>
          <a:lstStyle/>
          <a:p>
            <a:r>
              <a:rPr lang="en-US" sz="4000" b="1" dirty="0">
                <a:solidFill>
                  <a:prstClr val="black"/>
                </a:solidFill>
                <a:latin typeface="Times New Roman" pitchFamily="18" charset="0"/>
                <a:cs typeface="Times New Roman" pitchFamily="18" charset="0"/>
              </a:rPr>
              <a:t>TCP/IP Application Layer Services</a:t>
            </a:r>
            <a:endParaRPr lang="en-GB" sz="4000" b="1" dirty="0">
              <a:solidFill>
                <a:prstClr val="black"/>
              </a:solidFill>
              <a:latin typeface="Times New Roman" pitchFamily="18" charset="0"/>
              <a:cs typeface="Times New Roman" pitchFamily="18" charset="0"/>
            </a:endParaRPr>
          </a:p>
        </p:txBody>
      </p:sp>
      <p:pic>
        <p:nvPicPr>
          <p:cNvPr id="27650" name="Picture 2" descr="Related image"/>
          <p:cNvPicPr>
            <a:picLocks noChangeAspect="1" noChangeArrowheads="1"/>
          </p:cNvPicPr>
          <p:nvPr/>
        </p:nvPicPr>
        <p:blipFill>
          <a:blip r:embed="rId2"/>
          <a:srcRect/>
          <a:stretch>
            <a:fillRect/>
          </a:stretch>
        </p:blipFill>
        <p:spPr bwMode="auto">
          <a:xfrm>
            <a:off x="2971801" y="2819400"/>
            <a:ext cx="6200775" cy="3543300"/>
          </a:xfrm>
          <a:prstGeom prst="rect">
            <a:avLst/>
          </a:prstGeom>
          <a:noFill/>
        </p:spPr>
      </p:pic>
      <p:sp>
        <p:nvSpPr>
          <p:cNvPr id="5" name="Rectangle 4"/>
          <p:cNvSpPr/>
          <p:nvPr/>
        </p:nvSpPr>
        <p:spPr>
          <a:xfrm>
            <a:off x="1981200" y="1219201"/>
            <a:ext cx="8534400" cy="1200329"/>
          </a:xfrm>
          <a:prstGeom prst="rect">
            <a:avLst/>
          </a:prstGeom>
        </p:spPr>
        <p:txBody>
          <a:bodyPr wrap="square">
            <a:spAutoFit/>
          </a:bodyPr>
          <a:lstStyle/>
          <a:p>
            <a:r>
              <a:rPr lang="en-US" sz="2400" dirty="0">
                <a:solidFill>
                  <a:prstClr val="black"/>
                </a:solidFill>
                <a:latin typeface="Times New Roman" pitchFamily="18" charset="0"/>
                <a:cs typeface="Times New Roman" pitchFamily="18" charset="0"/>
              </a:rPr>
              <a:t>Explains the role of applications, services and protocols in converting communication to data that can be transferred across the data network </a:t>
            </a:r>
          </a:p>
        </p:txBody>
      </p:sp>
    </p:spTree>
    <p:extLst>
      <p:ext uri="{BB962C8B-B14F-4D97-AF65-F5344CB8AC3E}">
        <p14:creationId xmlns:p14="http://schemas.microsoft.com/office/powerpoint/2010/main" val="2283124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6035" y="1716156"/>
            <a:ext cx="8686800" cy="757130"/>
          </a:xfrm>
          <a:prstGeom prst="rect">
            <a:avLst/>
          </a:prstGeom>
        </p:spPr>
        <p:txBody>
          <a:bodyPr wrap="square">
            <a:spAutoFit/>
          </a:bodyPr>
          <a:lstStyle/>
          <a:p>
            <a:pPr>
              <a:lnSpc>
                <a:spcPct val="90000"/>
              </a:lnSpc>
            </a:pPr>
            <a:r>
              <a:rPr lang="en-US" sz="2400" dirty="0">
                <a:solidFill>
                  <a:prstClr val="black"/>
                </a:solidFill>
                <a:latin typeface="Times New Roman" pitchFamily="18" charset="0"/>
                <a:cs typeface="Times New Roman" pitchFamily="18" charset="0"/>
              </a:rPr>
              <a:t>The most widely-known Application layer protocols are those that provide for the exchange of user information.</a:t>
            </a:r>
          </a:p>
        </p:txBody>
      </p:sp>
      <p:sp>
        <p:nvSpPr>
          <p:cNvPr id="3" name="Rectangle 2"/>
          <p:cNvSpPr/>
          <p:nvPr/>
        </p:nvSpPr>
        <p:spPr>
          <a:xfrm>
            <a:off x="1736035" y="644198"/>
            <a:ext cx="7088864" cy="646331"/>
          </a:xfrm>
          <a:prstGeom prst="rect">
            <a:avLst/>
          </a:prstGeom>
        </p:spPr>
        <p:txBody>
          <a:bodyPr wrap="none">
            <a:spAutoFit/>
          </a:bodyPr>
          <a:lstStyle/>
          <a:p>
            <a:r>
              <a:rPr lang="en-US" sz="3600" b="1" dirty="0">
                <a:solidFill>
                  <a:prstClr val="black"/>
                </a:solidFill>
                <a:latin typeface="Times New Roman" pitchFamily="18" charset="0"/>
                <a:cs typeface="Times New Roman" pitchFamily="18" charset="0"/>
              </a:rPr>
              <a:t>TCP/IP Application Layer Services</a:t>
            </a:r>
            <a:endParaRPr lang="en-GB" sz="3600" b="1" dirty="0">
              <a:solidFill>
                <a:prstClr val="black"/>
              </a:solidFill>
              <a:latin typeface="Times New Roman" pitchFamily="18" charset="0"/>
              <a:cs typeface="Times New Roman" pitchFamily="18" charset="0"/>
            </a:endParaRPr>
          </a:p>
        </p:txBody>
      </p:sp>
      <p:sp>
        <p:nvSpPr>
          <p:cNvPr id="4" name="Rectangle 3"/>
          <p:cNvSpPr/>
          <p:nvPr/>
        </p:nvSpPr>
        <p:spPr>
          <a:xfrm>
            <a:off x="2352261" y="2898913"/>
            <a:ext cx="6858000" cy="2308324"/>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400" dirty="0" smtClean="0">
                <a:solidFill>
                  <a:prstClr val="black"/>
                </a:solidFill>
                <a:latin typeface="Times New Roman" pitchFamily="18" charset="0"/>
                <a:cs typeface="Times New Roman" pitchFamily="18" charset="0"/>
              </a:rPr>
              <a:t>Domain </a:t>
            </a:r>
            <a:r>
              <a:rPr lang="en-US" sz="2400" dirty="0">
                <a:solidFill>
                  <a:prstClr val="black"/>
                </a:solidFill>
                <a:latin typeface="Times New Roman" pitchFamily="18" charset="0"/>
                <a:cs typeface="Times New Roman" pitchFamily="18" charset="0"/>
              </a:rPr>
              <a:t>Name Service Protocol (DNS) </a:t>
            </a:r>
          </a:p>
          <a:p>
            <a:pPr>
              <a:lnSpc>
                <a:spcPct val="150000"/>
              </a:lnSpc>
              <a:buFont typeface="Wingdings" pitchFamily="2" charset="2"/>
              <a:buChar char="Ø"/>
            </a:pPr>
            <a:r>
              <a:rPr lang="en-US" sz="2400" dirty="0" smtClean="0">
                <a:solidFill>
                  <a:prstClr val="black"/>
                </a:solidFill>
                <a:latin typeface="Times New Roman" pitchFamily="18" charset="0"/>
                <a:cs typeface="Times New Roman" pitchFamily="18" charset="0"/>
              </a:rPr>
              <a:t> </a:t>
            </a:r>
            <a:r>
              <a:rPr lang="en-US" sz="2400" dirty="0">
                <a:solidFill>
                  <a:prstClr val="black"/>
                </a:solidFill>
                <a:latin typeface="Times New Roman" pitchFamily="18" charset="0"/>
                <a:cs typeface="Times New Roman" pitchFamily="18" charset="0"/>
              </a:rPr>
              <a:t>Hypertext Transfer Protocol (HTTP)</a:t>
            </a:r>
          </a:p>
          <a:p>
            <a:pPr>
              <a:lnSpc>
                <a:spcPct val="150000"/>
              </a:lnSpc>
              <a:buFont typeface="Wingdings" pitchFamily="2" charset="2"/>
              <a:buChar char="Ø"/>
            </a:pPr>
            <a:r>
              <a:rPr lang="en-US" sz="2400" dirty="0" smtClean="0">
                <a:solidFill>
                  <a:prstClr val="black"/>
                </a:solidFill>
                <a:latin typeface="Times New Roman" pitchFamily="18" charset="0"/>
                <a:cs typeface="Times New Roman" pitchFamily="18" charset="0"/>
              </a:rPr>
              <a:t> </a:t>
            </a:r>
            <a:r>
              <a:rPr lang="en-US" sz="2400" dirty="0">
                <a:solidFill>
                  <a:prstClr val="black"/>
                </a:solidFill>
                <a:latin typeface="Times New Roman" pitchFamily="18" charset="0"/>
                <a:cs typeface="Times New Roman" pitchFamily="18" charset="0"/>
              </a:rPr>
              <a:t>Telnet, a terminal emulation protocol</a:t>
            </a:r>
          </a:p>
          <a:p>
            <a:pPr>
              <a:lnSpc>
                <a:spcPct val="150000"/>
              </a:lnSpc>
              <a:buFont typeface="Wingdings" pitchFamily="2" charset="2"/>
              <a:buChar char="Ø"/>
            </a:pPr>
            <a:r>
              <a:rPr lang="en-US" sz="2400" dirty="0" smtClean="0">
                <a:solidFill>
                  <a:prstClr val="black"/>
                </a:solidFill>
                <a:latin typeface="Times New Roman" pitchFamily="18" charset="0"/>
                <a:cs typeface="Times New Roman" pitchFamily="18" charset="0"/>
              </a:rPr>
              <a:t> </a:t>
            </a:r>
            <a:r>
              <a:rPr lang="en-US" sz="2400" dirty="0">
                <a:solidFill>
                  <a:prstClr val="black"/>
                </a:solidFill>
                <a:latin typeface="Times New Roman" pitchFamily="18" charset="0"/>
                <a:cs typeface="Times New Roman" pitchFamily="18" charset="0"/>
              </a:rPr>
              <a:t>File Transfer Protocol </a:t>
            </a:r>
            <a:r>
              <a:rPr lang="en-US" sz="2400" dirty="0">
                <a:solidFill>
                  <a:srgbClr val="1F497D"/>
                </a:solidFill>
                <a:latin typeface="Times New Roman" pitchFamily="18" charset="0"/>
                <a:cs typeface="Times New Roman" pitchFamily="18" charset="0"/>
              </a:rPr>
              <a:t>(</a:t>
            </a:r>
            <a:r>
              <a:rPr lang="en-US" sz="2400" dirty="0">
                <a:solidFill>
                  <a:prstClr val="black"/>
                </a:solidFill>
                <a:latin typeface="Times New Roman" pitchFamily="18" charset="0"/>
                <a:cs typeface="Times New Roman" pitchFamily="18" charset="0"/>
              </a:rPr>
              <a:t>FTP</a:t>
            </a:r>
            <a:r>
              <a:rPr lang="en-US" sz="2400" dirty="0">
                <a:solidFill>
                  <a:srgbClr val="1F497D"/>
                </a:solidFill>
                <a:latin typeface="Times New Roman" pitchFamily="18" charset="0"/>
                <a:cs typeface="Times New Roman" pitchFamily="18" charset="0"/>
              </a:rPr>
              <a:t>)</a:t>
            </a:r>
            <a:endParaRPr lang="en-GB" sz="24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339882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574" y="1484245"/>
            <a:ext cx="4572000" cy="4081117"/>
          </a:xfrm>
          <a:prstGeom prst="rect">
            <a:avLst/>
          </a:prstGeom>
        </p:spPr>
        <p:txBody>
          <a:bodyPr>
            <a:spAutoFit/>
          </a:bodyPr>
          <a:lstStyle/>
          <a:p>
            <a:pPr algn="just">
              <a:lnSpc>
                <a:spcPct val="90000"/>
              </a:lnSpc>
              <a:buFont typeface="Wingdings" pitchFamily="2" charset="2"/>
              <a:buChar char="Ø"/>
            </a:pPr>
            <a:r>
              <a:rPr lang="en-US" sz="2400" b="1" i="1" dirty="0">
                <a:solidFill>
                  <a:prstClr val="black"/>
                </a:solidFill>
                <a:latin typeface="Times New Roman" pitchFamily="18" charset="0"/>
                <a:cs typeface="Times New Roman" pitchFamily="18" charset="0"/>
              </a:rPr>
              <a:t>F</a:t>
            </a:r>
            <a:r>
              <a:rPr lang="en-US" sz="2400" i="1" dirty="0">
                <a:solidFill>
                  <a:prstClr val="black"/>
                </a:solidFill>
                <a:latin typeface="Times New Roman" pitchFamily="18" charset="0"/>
                <a:cs typeface="Times New Roman" pitchFamily="18" charset="0"/>
              </a:rPr>
              <a:t>ile </a:t>
            </a:r>
            <a:r>
              <a:rPr lang="en-US" sz="2400" b="1" i="1" dirty="0">
                <a:solidFill>
                  <a:prstClr val="black"/>
                </a:solidFill>
                <a:latin typeface="Times New Roman" pitchFamily="18" charset="0"/>
                <a:cs typeface="Times New Roman" pitchFamily="18" charset="0"/>
              </a:rPr>
              <a:t>T</a:t>
            </a:r>
            <a:r>
              <a:rPr lang="en-US" sz="2400" i="1" dirty="0">
                <a:solidFill>
                  <a:prstClr val="black"/>
                </a:solidFill>
                <a:latin typeface="Times New Roman" pitchFamily="18" charset="0"/>
                <a:cs typeface="Times New Roman" pitchFamily="18" charset="0"/>
              </a:rPr>
              <a:t>ransfer </a:t>
            </a:r>
            <a:r>
              <a:rPr lang="en-US" sz="2400" b="1" i="1" dirty="0">
                <a:solidFill>
                  <a:prstClr val="black"/>
                </a:solidFill>
                <a:latin typeface="Times New Roman" pitchFamily="18" charset="0"/>
                <a:cs typeface="Times New Roman" pitchFamily="18" charset="0"/>
              </a:rPr>
              <a:t>P</a:t>
            </a:r>
            <a:r>
              <a:rPr lang="en-US" sz="2400" i="1" dirty="0">
                <a:solidFill>
                  <a:prstClr val="black"/>
                </a:solidFill>
                <a:latin typeface="Times New Roman" pitchFamily="18" charset="0"/>
                <a:cs typeface="Times New Roman" pitchFamily="18" charset="0"/>
              </a:rPr>
              <a:t>rotocol</a:t>
            </a:r>
            <a:r>
              <a:rPr lang="en-US" sz="2400" dirty="0">
                <a:solidFill>
                  <a:prstClr val="black"/>
                </a:solidFill>
                <a:latin typeface="Times New Roman" pitchFamily="18" charset="0"/>
                <a:cs typeface="Times New Roman" pitchFamily="18" charset="0"/>
              </a:rPr>
              <a:t> (</a:t>
            </a:r>
            <a:r>
              <a:rPr lang="en-US" sz="2400" b="1" dirty="0">
                <a:solidFill>
                  <a:prstClr val="black"/>
                </a:solidFill>
                <a:latin typeface="Times New Roman" pitchFamily="18" charset="0"/>
                <a:cs typeface="Times New Roman" pitchFamily="18" charset="0"/>
              </a:rPr>
              <a:t>FTP</a:t>
            </a:r>
            <a:r>
              <a:rPr lang="en-US" sz="2400" dirty="0">
                <a:solidFill>
                  <a:prstClr val="black"/>
                </a:solidFill>
                <a:latin typeface="Times New Roman" pitchFamily="18" charset="0"/>
                <a:cs typeface="Times New Roman" pitchFamily="18" charset="0"/>
              </a:rPr>
              <a:t>) is the commonly used protocol for exchanging files over the Internet. FTP uses the Internet's TCP/IP protocols to enable data transfer.</a:t>
            </a:r>
          </a:p>
          <a:p>
            <a:pPr algn="just">
              <a:lnSpc>
                <a:spcPct val="90000"/>
              </a:lnSpc>
              <a:buFont typeface="Wingdings" pitchFamily="2" charset="2"/>
              <a:buChar char="Ø"/>
            </a:pPr>
            <a:endParaRPr lang="en-US" sz="2400" dirty="0">
              <a:solidFill>
                <a:prstClr val="black"/>
              </a:solidFill>
              <a:latin typeface="Times New Roman" pitchFamily="18" charset="0"/>
              <a:cs typeface="Times New Roman" pitchFamily="18" charset="0"/>
            </a:endParaRPr>
          </a:p>
          <a:p>
            <a:pPr algn="just">
              <a:lnSpc>
                <a:spcPct val="90000"/>
              </a:lnSpc>
              <a:buFont typeface="Wingdings" pitchFamily="2" charset="2"/>
              <a:buChar char="Ø"/>
            </a:pPr>
            <a:r>
              <a:rPr lang="en-US" sz="2400" dirty="0">
                <a:solidFill>
                  <a:prstClr val="black"/>
                </a:solidFill>
                <a:latin typeface="Times New Roman" pitchFamily="18" charset="0"/>
                <a:cs typeface="Times New Roman" pitchFamily="18" charset="0"/>
              </a:rPr>
              <a:t>FTP uses a client-server architecture, often secured with SSL/TLS. FTP promotes sharing of files via remote computers with reliable and efficient data transfer</a:t>
            </a:r>
            <a:endParaRPr lang="en-US" sz="2400" dirty="0">
              <a:solidFill>
                <a:srgbClr val="1F497D"/>
              </a:solidFill>
              <a:latin typeface="Times New Roman" pitchFamily="18" charset="0"/>
              <a:cs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853" y="2258748"/>
            <a:ext cx="4948306" cy="2532110"/>
          </a:xfrm>
          <a:prstGeom prst="rect">
            <a:avLst/>
          </a:prstGeom>
        </p:spPr>
      </p:pic>
      <p:sp>
        <p:nvSpPr>
          <p:cNvPr id="4" name="Rectangle 3"/>
          <p:cNvSpPr/>
          <p:nvPr/>
        </p:nvSpPr>
        <p:spPr>
          <a:xfrm>
            <a:off x="2971800" y="152400"/>
            <a:ext cx="6428106" cy="707886"/>
          </a:xfrm>
          <a:prstGeom prst="rect">
            <a:avLst/>
          </a:prstGeom>
        </p:spPr>
        <p:txBody>
          <a:bodyPr wrap="none">
            <a:spAutoFit/>
          </a:bodyPr>
          <a:lstStyle/>
          <a:p>
            <a:r>
              <a:rPr lang="en-US" sz="4000" b="1" dirty="0">
                <a:solidFill>
                  <a:prstClr val="black"/>
                </a:solidFill>
                <a:latin typeface="Times New Roman" pitchFamily="18" charset="0"/>
                <a:cs typeface="Times New Roman" pitchFamily="18" charset="0"/>
              </a:rPr>
              <a:t>File Transfer Protocol (FTP)</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8967116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9844" y="626166"/>
            <a:ext cx="11211338" cy="5262979"/>
          </a:xfrm>
          <a:prstGeom prst="rect">
            <a:avLst/>
          </a:prstGeom>
        </p:spPr>
        <p:txBody>
          <a:bodyPr wrap="square">
            <a:spAutoFit/>
          </a:bodyPr>
          <a:lstStyle/>
          <a:p>
            <a:pPr marL="0" lvl="1"/>
            <a:r>
              <a:rPr lang="en-US" sz="2400" b="1" dirty="0">
                <a:solidFill>
                  <a:prstClr val="black"/>
                </a:solidFill>
                <a:latin typeface="Times New Roman" pitchFamily="18" charset="0"/>
                <a:cs typeface="Times New Roman" pitchFamily="18" charset="0"/>
              </a:rPr>
              <a:t>Advantages of FTP :</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Allows you to transfer multiple files as well as directories</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The ability to resume a transfer if the connection is lost</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The ability to add items to a “queue” to be uploaded/downloaded</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Many FTP clients have the ability to schedule transfers</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No size limitation on single transfers (browsers only allow up to 2 GB)</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Faster transfers then HTTP</a:t>
            </a:r>
          </a:p>
          <a:p>
            <a:pPr marL="800100" lvl="1" indent="-342900">
              <a:buFont typeface="Arial" panose="020B0604020202020204" pitchFamily="34" charset="0"/>
              <a:buChar char="•"/>
            </a:pPr>
            <a:endParaRPr lang="en-US" sz="2400" dirty="0">
              <a:solidFill>
                <a:prstClr val="black"/>
              </a:solidFill>
              <a:latin typeface="Times New Roman" pitchFamily="18" charset="0"/>
              <a:cs typeface="Times New Roman" pitchFamily="18" charset="0"/>
            </a:endParaRPr>
          </a:p>
          <a:p>
            <a:pPr marL="0" lvl="1"/>
            <a:r>
              <a:rPr lang="en-US" sz="2400" b="1" dirty="0">
                <a:solidFill>
                  <a:prstClr val="black"/>
                </a:solidFill>
                <a:latin typeface="Times New Roman" pitchFamily="18" charset="0"/>
                <a:cs typeface="Times New Roman" pitchFamily="18" charset="0"/>
              </a:rPr>
              <a:t>Limitations of FTP</a:t>
            </a:r>
            <a:r>
              <a:rPr lang="en-US" sz="2400" dirty="0">
                <a:solidFill>
                  <a:prstClr val="black"/>
                </a:solidFill>
                <a:latin typeface="Times New Roman" pitchFamily="18" charset="0"/>
                <a:cs typeface="Times New Roman" pitchFamily="18" charset="0"/>
              </a:rPr>
              <a:t>:</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Usernames, passwords and files are sent in clear text</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Filtering active FTP connections is difficult on your local machine (passive is preferred)</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Servers can be spoofed to send data to a random port on an unintended computer</a:t>
            </a:r>
          </a:p>
          <a:p>
            <a:pPr marL="800100" lvl="1" indent="-342900">
              <a:buFont typeface="Arial" panose="020B0604020202020204" pitchFamily="34" charset="0"/>
              <a:buChar char="•"/>
            </a:pPr>
            <a:r>
              <a:rPr lang="en-US" sz="2400" dirty="0">
                <a:solidFill>
                  <a:prstClr val="black"/>
                </a:solidFill>
                <a:latin typeface="Times New Roman" pitchFamily="18" charset="0"/>
                <a:cs typeface="Times New Roman" pitchFamily="18" charset="0"/>
              </a:rPr>
              <a:t>Hard to script jobs</a:t>
            </a:r>
          </a:p>
        </p:txBody>
      </p:sp>
    </p:spTree>
    <p:extLst>
      <p:ext uri="{BB962C8B-B14F-4D97-AF65-F5344CB8AC3E}">
        <p14:creationId xmlns:p14="http://schemas.microsoft.com/office/powerpoint/2010/main" val="3155994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347" y="1182757"/>
            <a:ext cx="5141843" cy="4524315"/>
          </a:xfrm>
          <a:prstGeom prst="rect">
            <a:avLst/>
          </a:prstGeom>
        </p:spPr>
        <p:txBody>
          <a:bodyPr wrap="square">
            <a:spAutoFit/>
          </a:bodyPr>
          <a:lstStyle/>
          <a:p>
            <a:pPr marL="342900" indent="-342900" algn="just">
              <a:buFont typeface="Arial" panose="020B0604020202020204" pitchFamily="34" charset="0"/>
              <a:buChar char="•"/>
            </a:pPr>
            <a:r>
              <a:rPr lang="en-US" sz="2400" dirty="0">
                <a:solidFill>
                  <a:prstClr val="black"/>
                </a:solidFill>
                <a:latin typeface="Times New Roman" pitchFamily="18" charset="0"/>
                <a:cs typeface="Times New Roman" pitchFamily="18" charset="0"/>
              </a:rPr>
              <a:t>Trivial File Transfer Protocol (TFTP) is an Internet software utility for transferring files that is simpler to use than the File Transfer Protocol (FTP) but less capable</a:t>
            </a:r>
            <a:r>
              <a:rPr lang="en-US" sz="2400" dirty="0" smtClean="0">
                <a:solidFill>
                  <a:prstClr val="black"/>
                </a:solidFill>
                <a:latin typeface="Times New Roman" pitchFamily="18" charset="0"/>
                <a:cs typeface="Times New Roman" pitchFamily="18" charset="0"/>
              </a:rPr>
              <a:t>.</a:t>
            </a:r>
          </a:p>
          <a:p>
            <a:pPr marL="342900" indent="-342900" algn="just">
              <a:buFont typeface="Arial" panose="020B0604020202020204" pitchFamily="34" charset="0"/>
              <a:buChar char="•"/>
            </a:pPr>
            <a:endParaRPr lang="en-US" sz="2400" dirty="0">
              <a:solidFill>
                <a:prstClr val="black"/>
              </a:solidFill>
              <a:latin typeface="Times New Roman" pitchFamily="18" charset="0"/>
              <a:cs typeface="Times New Roman" pitchFamily="18" charset="0"/>
            </a:endParaRPr>
          </a:p>
          <a:p>
            <a:pPr marL="342900" indent="-342900" algn="just">
              <a:buFont typeface="Arial" panose="020B0604020202020204" pitchFamily="34" charset="0"/>
              <a:buChar char="•"/>
            </a:pPr>
            <a:r>
              <a:rPr lang="en-US" sz="2400" dirty="0" smtClean="0">
                <a:solidFill>
                  <a:prstClr val="black"/>
                </a:solidFill>
                <a:latin typeface="Times New Roman" pitchFamily="18" charset="0"/>
                <a:cs typeface="Times New Roman" pitchFamily="18" charset="0"/>
              </a:rPr>
              <a:t>It </a:t>
            </a:r>
            <a:r>
              <a:rPr lang="en-US" sz="2400" dirty="0">
                <a:solidFill>
                  <a:prstClr val="black"/>
                </a:solidFill>
                <a:latin typeface="Times New Roman" pitchFamily="18" charset="0"/>
                <a:cs typeface="Times New Roman" pitchFamily="18" charset="0"/>
              </a:rPr>
              <a:t>is used where user authentication and directory visibility are not required. TFTP uses the User Datagram Protocol (UDP) rather than the Transmission Control Protocol (TCP).</a:t>
            </a:r>
            <a:endParaRPr lang="en-US" sz="2400" b="1" dirty="0">
              <a:solidFill>
                <a:prstClr val="black"/>
              </a:solidFill>
              <a:latin typeface="Times New Roman" pitchFamily="18" charset="0"/>
              <a:cs typeface="Times New Roman" pitchFamily="18" charset="0"/>
            </a:endParaRPr>
          </a:p>
        </p:txBody>
      </p:sp>
      <p:pic>
        <p:nvPicPr>
          <p:cNvPr id="3"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1" y="1676400"/>
            <a:ext cx="3914775" cy="42767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98249" y="271669"/>
            <a:ext cx="8369727" cy="707886"/>
          </a:xfrm>
          <a:prstGeom prst="rect">
            <a:avLst/>
          </a:prstGeom>
        </p:spPr>
        <p:txBody>
          <a:bodyPr wrap="none">
            <a:spAutoFit/>
          </a:bodyPr>
          <a:lstStyle/>
          <a:p>
            <a:r>
              <a:rPr lang="en-US" sz="4000" b="1" dirty="0">
                <a:solidFill>
                  <a:prstClr val="black"/>
                </a:solidFill>
                <a:latin typeface="Times New Roman" pitchFamily="18" charset="0"/>
                <a:cs typeface="Times New Roman" pitchFamily="18" charset="0"/>
              </a:rPr>
              <a:t>Trivial File Transfer Protocol (TFTP)</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4269005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ftp vs tcp"/>
          <p:cNvPicPr>
            <a:picLocks noChangeAspect="1" noChangeArrowheads="1"/>
          </p:cNvPicPr>
          <p:nvPr/>
        </p:nvPicPr>
        <p:blipFill>
          <a:blip r:embed="rId2"/>
          <a:srcRect/>
          <a:stretch>
            <a:fillRect/>
          </a:stretch>
        </p:blipFill>
        <p:spPr bwMode="auto">
          <a:xfrm>
            <a:off x="1752601" y="1447800"/>
            <a:ext cx="8793345" cy="4572000"/>
          </a:xfrm>
          <a:prstGeom prst="rect">
            <a:avLst/>
          </a:prstGeom>
          <a:noFill/>
        </p:spPr>
      </p:pic>
      <p:sp>
        <p:nvSpPr>
          <p:cNvPr id="3" name="Rectangle 2"/>
          <p:cNvSpPr/>
          <p:nvPr/>
        </p:nvSpPr>
        <p:spPr>
          <a:xfrm>
            <a:off x="4631635" y="364435"/>
            <a:ext cx="3571106" cy="707886"/>
          </a:xfrm>
          <a:prstGeom prst="rect">
            <a:avLst/>
          </a:prstGeom>
        </p:spPr>
        <p:txBody>
          <a:bodyPr wrap="none">
            <a:spAutoFit/>
          </a:bodyPr>
          <a:lstStyle/>
          <a:p>
            <a:r>
              <a:rPr lang="en-US" sz="4000" b="1" spc="300" dirty="0">
                <a:solidFill>
                  <a:prstClr val="black"/>
                </a:solidFill>
                <a:latin typeface="Times New Roman" pitchFamily="18" charset="0"/>
                <a:cs typeface="Times New Roman" pitchFamily="18" charset="0"/>
              </a:rPr>
              <a:t>FTP </a:t>
            </a:r>
            <a:r>
              <a:rPr lang="en-US" sz="4000" b="1" dirty="0" smtClean="0">
                <a:solidFill>
                  <a:prstClr val="black"/>
                </a:solidFill>
                <a:latin typeface="Times New Roman" pitchFamily="18" charset="0"/>
                <a:cs typeface="Times New Roman" pitchFamily="18" charset="0"/>
              </a:rPr>
              <a:t>vs. </a:t>
            </a:r>
            <a:r>
              <a:rPr lang="en-US" sz="4000" b="1" spc="300" dirty="0">
                <a:solidFill>
                  <a:prstClr val="black"/>
                </a:solidFill>
                <a:latin typeface="Times New Roman" pitchFamily="18" charset="0"/>
                <a:cs typeface="Times New Roman" pitchFamily="18" charset="0"/>
              </a:rPr>
              <a:t>TFTP</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139140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1" y="936486"/>
            <a:ext cx="6327912" cy="3785652"/>
          </a:xfrm>
          <a:prstGeom prst="rect">
            <a:avLst/>
          </a:prstGeom>
        </p:spPr>
        <p:txBody>
          <a:bodyPr wrap="square">
            <a:spAutoFit/>
          </a:bodyPr>
          <a:lstStyle/>
          <a:p>
            <a:pPr marL="285750" indent="-285750" algn="just">
              <a:buFont typeface="Arial" panose="020B0604020202020204" pitchFamily="34" charset="0"/>
              <a:buChar char="•"/>
            </a:pPr>
            <a:r>
              <a:rPr lang="en-US" sz="2400" dirty="0" smtClean="0">
                <a:solidFill>
                  <a:prstClr val="black"/>
                </a:solidFill>
                <a:latin typeface="Times New Roman" pitchFamily="18" charset="0"/>
                <a:cs typeface="Times New Roman" pitchFamily="18" charset="0"/>
              </a:rPr>
              <a:t>HTTP means</a:t>
            </a:r>
            <a:r>
              <a:rPr lang="en-US" sz="2400" dirty="0">
                <a:solidFill>
                  <a:prstClr val="black"/>
                </a:solidFill>
                <a:latin typeface="Times New Roman" pitchFamily="18" charset="0"/>
                <a:cs typeface="Times New Roman" pitchFamily="18" charset="0"/>
              </a:rPr>
              <a:t> Hypertext Transfer Protocol. HTTP is the underlying protocol used by the World Wide Web and this protocol defines how messages are formatted and transmitted, and what actions Web servers and browsers should take in response to various commands</a:t>
            </a:r>
            <a:r>
              <a:rPr lang="en-US" sz="2400" dirty="0" smtClean="0">
                <a:solidFill>
                  <a:prstClr val="black"/>
                </a:solidFill>
                <a:latin typeface="Times New Roman" pitchFamily="18" charset="0"/>
                <a:cs typeface="Times New Roman" pitchFamily="18" charset="0"/>
              </a:rPr>
              <a:t>.</a:t>
            </a:r>
          </a:p>
          <a:p>
            <a:pPr marL="285750" indent="-285750" algn="just">
              <a:buFont typeface="Arial" panose="020B0604020202020204" pitchFamily="34" charset="0"/>
              <a:buChar char="•"/>
            </a:pPr>
            <a:endParaRPr lang="en-US" sz="2400" dirty="0">
              <a:solidFill>
                <a:prstClr val="black"/>
              </a:solidFill>
              <a:latin typeface="Times New Roman" pitchFamily="18" charset="0"/>
              <a:cs typeface="Times New Roman" pitchFamily="18" charset="0"/>
            </a:endParaRPr>
          </a:p>
          <a:p>
            <a:pPr marL="1200150" lvl="2" indent="-285750" algn="just">
              <a:buFont typeface="Arial" panose="020B0604020202020204" pitchFamily="34" charset="0"/>
              <a:buChar char="•"/>
            </a:pPr>
            <a:r>
              <a:rPr lang="en-US" sz="2400" b="1" i="1" dirty="0">
                <a:solidFill>
                  <a:prstClr val="black"/>
                </a:solidFill>
                <a:latin typeface="Times New Roman" pitchFamily="18" charset="0"/>
                <a:cs typeface="Times New Roman" pitchFamily="18" charset="0"/>
              </a:rPr>
              <a:t>HTTP is a Stateless Protocol</a:t>
            </a:r>
          </a:p>
          <a:p>
            <a:pPr marL="1200150" lvl="2" indent="-285750" algn="just">
              <a:buFont typeface="Arial" panose="020B0604020202020204" pitchFamily="34" charset="0"/>
              <a:buChar char="•"/>
            </a:pPr>
            <a:r>
              <a:rPr lang="en-US" sz="2400" b="1" i="1" dirty="0">
                <a:solidFill>
                  <a:prstClr val="black"/>
                </a:solidFill>
                <a:latin typeface="Times New Roman" pitchFamily="18" charset="0"/>
                <a:cs typeface="Times New Roman" pitchFamily="18" charset="0"/>
              </a:rPr>
              <a:t>HTTP is a Stateless Protocol</a:t>
            </a:r>
            <a:endParaRPr lang="en-US" sz="2400" dirty="0">
              <a:solidFill>
                <a:prstClr val="black"/>
              </a:solidFill>
              <a:latin typeface="Times New Roman" pitchFamily="18" charset="0"/>
              <a:cs typeface="Times New Roman"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3314" y="764233"/>
            <a:ext cx="4343400" cy="2249745"/>
          </a:xfrm>
          <a:prstGeom prst="rect">
            <a:avLst/>
          </a:prstGeom>
        </p:spPr>
      </p:pic>
    </p:spTree>
    <p:extLst>
      <p:ext uri="{BB962C8B-B14F-4D97-AF65-F5344CB8AC3E}">
        <p14:creationId xmlns:p14="http://schemas.microsoft.com/office/powerpoint/2010/main" val="20492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2022" y="0"/>
            <a:ext cx="10515600" cy="5699125"/>
          </a:xfrm>
        </p:spPr>
        <p:txBody>
          <a:bodyPr>
            <a:normAutofit/>
          </a:bodyPr>
          <a:lstStyle/>
          <a:p>
            <a:pPr algn="just"/>
            <a:endParaRPr lang="en-US" sz="2400" dirty="0" smtClean="0"/>
          </a:p>
          <a:p>
            <a:pPr algn="just"/>
            <a:endParaRPr lang="en-US" sz="2400" dirty="0"/>
          </a:p>
          <a:p>
            <a:pPr algn="just"/>
            <a:r>
              <a:rPr lang="en-US" sz="2400" b="1" dirty="0" smtClean="0"/>
              <a:t>VPN</a:t>
            </a:r>
            <a:r>
              <a:rPr lang="en-US" sz="2400" dirty="0" smtClean="0"/>
              <a:t> (Virtual Private Network)</a:t>
            </a:r>
          </a:p>
          <a:p>
            <a:pPr lvl="1" algn="just">
              <a:buFont typeface="Wingdings" panose="05000000000000000000" pitchFamily="2" charset="2"/>
              <a:buChar char="Ø"/>
            </a:pPr>
            <a:r>
              <a:rPr lang="en-US" sz="2400" dirty="0"/>
              <a:t> </a:t>
            </a:r>
            <a:r>
              <a:rPr lang="en-US" sz="2400" dirty="0" smtClean="0"/>
              <a:t>It allows employees to access company’s intranet remotely.</a:t>
            </a:r>
          </a:p>
          <a:p>
            <a:pPr lvl="1" algn="just">
              <a:buFont typeface="Wingdings" panose="05000000000000000000" pitchFamily="2" charset="2"/>
              <a:buChar char="Ø"/>
            </a:pPr>
            <a:r>
              <a:rPr lang="en-US" sz="2400" dirty="0"/>
              <a:t> </a:t>
            </a:r>
            <a:r>
              <a:rPr lang="en-US" sz="2400" dirty="0" smtClean="0"/>
              <a:t>Work can be done even though the employee is outstation or at home.</a:t>
            </a:r>
          </a:p>
          <a:p>
            <a:pPr lvl="1" algn="just">
              <a:buFont typeface="Wingdings" panose="05000000000000000000" pitchFamily="2" charset="2"/>
              <a:buChar char="Ø"/>
            </a:pPr>
            <a:endParaRPr lang="en-US" sz="2400" dirty="0"/>
          </a:p>
          <a:p>
            <a:pPr algn="just"/>
            <a:r>
              <a:rPr lang="en-US" sz="2400" dirty="0" smtClean="0"/>
              <a:t>Working from Home </a:t>
            </a:r>
          </a:p>
          <a:p>
            <a:pPr lvl="1" algn="just">
              <a:buFont typeface="Wingdings" panose="05000000000000000000" pitchFamily="2" charset="2"/>
              <a:buChar char="Ø"/>
            </a:pPr>
            <a:r>
              <a:rPr lang="en-US" sz="2400" dirty="0"/>
              <a:t> </a:t>
            </a:r>
            <a:r>
              <a:rPr lang="en-US" sz="2400" dirty="0" smtClean="0"/>
              <a:t>No longer need to go to the office every day.</a:t>
            </a:r>
          </a:p>
          <a:p>
            <a:pPr lvl="1" algn="just">
              <a:buFont typeface="Wingdings" panose="05000000000000000000" pitchFamily="2" charset="2"/>
              <a:buChar char="Ø"/>
            </a:pPr>
            <a:r>
              <a:rPr lang="en-US" sz="2400" dirty="0" smtClean="0"/>
              <a:t> Communications with other employees or clients can be done online.</a:t>
            </a:r>
          </a:p>
          <a:p>
            <a:pPr lvl="1" algn="just">
              <a:buFont typeface="Wingdings" panose="05000000000000000000" pitchFamily="2" charset="2"/>
              <a:buChar char="Ø"/>
            </a:pPr>
            <a:r>
              <a:rPr lang="en-US" sz="2400" dirty="0" smtClean="0"/>
              <a:t> Can work and take care of family at the same time.</a:t>
            </a:r>
            <a:endParaRPr lang="en-US" sz="2400" dirty="0"/>
          </a:p>
        </p:txBody>
      </p:sp>
      <p:pic>
        <p:nvPicPr>
          <p:cNvPr id="2" name="Picture 1"/>
          <p:cNvPicPr>
            <a:picLocks noChangeAspect="1"/>
          </p:cNvPicPr>
          <p:nvPr/>
        </p:nvPicPr>
        <p:blipFill>
          <a:blip r:embed="rId2"/>
          <a:stretch>
            <a:fillRect/>
          </a:stretch>
        </p:blipFill>
        <p:spPr>
          <a:xfrm>
            <a:off x="3044272" y="3631096"/>
            <a:ext cx="5331101" cy="2370689"/>
          </a:xfrm>
          <a:prstGeom prst="rect">
            <a:avLst/>
          </a:prstGeom>
        </p:spPr>
      </p:pic>
    </p:spTree>
    <p:extLst>
      <p:ext uri="{BB962C8B-B14F-4D97-AF65-F5344CB8AC3E}">
        <p14:creationId xmlns:p14="http://schemas.microsoft.com/office/powerpoint/2010/main" val="5640486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6895" y="936486"/>
            <a:ext cx="6251714" cy="4154984"/>
          </a:xfrm>
          <a:prstGeom prst="rect">
            <a:avLst/>
          </a:prstGeom>
        </p:spPr>
        <p:txBody>
          <a:bodyPr wrap="square">
            <a:spAutoFit/>
          </a:bodyPr>
          <a:lstStyle/>
          <a:p>
            <a:pPr marL="285750" lvl="2" indent="-285750" algn="just">
              <a:buFont typeface="Arial" panose="020B0604020202020204" pitchFamily="34" charset="0"/>
              <a:buChar char="•"/>
            </a:pPr>
            <a:r>
              <a:rPr lang="en-US" sz="2400" dirty="0">
                <a:solidFill>
                  <a:prstClr val="black"/>
                </a:solidFill>
                <a:latin typeface="Times New Roman" pitchFamily="18" charset="0"/>
                <a:cs typeface="Times New Roman" pitchFamily="18" charset="0"/>
              </a:rPr>
              <a:t>HTTPS (HTTP over SSL or HTTP Secure) is the use of Secure Socket Layer (SSL) or Transport Layer Security (TLS) as a sub layer under regular HTTP application layering. HTTPS encrypts and decrypts user page requests as well as the pages that are returned by the Web server</a:t>
            </a:r>
            <a:r>
              <a:rPr lang="en-US" sz="2400" dirty="0" smtClean="0">
                <a:solidFill>
                  <a:prstClr val="black"/>
                </a:solidFill>
                <a:latin typeface="Times New Roman" pitchFamily="18" charset="0"/>
                <a:cs typeface="Times New Roman" pitchFamily="18" charset="0"/>
              </a:rPr>
              <a:t>.</a:t>
            </a:r>
          </a:p>
          <a:p>
            <a:pPr marL="285750" lvl="2" indent="-285750" algn="just">
              <a:buFont typeface="Arial" panose="020B0604020202020204" pitchFamily="34" charset="0"/>
              <a:buChar char="•"/>
            </a:pPr>
            <a:endParaRPr lang="en-US" sz="2400" dirty="0">
              <a:solidFill>
                <a:prstClr val="black"/>
              </a:solidFill>
              <a:latin typeface="Times New Roman" pitchFamily="18" charset="0"/>
              <a:cs typeface="Times New Roman" pitchFamily="18" charset="0"/>
            </a:endParaRPr>
          </a:p>
          <a:p>
            <a:pPr marL="285750" lvl="2" indent="-285750" algn="just">
              <a:buFont typeface="Arial" panose="020B0604020202020204" pitchFamily="34" charset="0"/>
              <a:buChar char="•"/>
            </a:pPr>
            <a:r>
              <a:rPr lang="en-US" sz="2400" dirty="0">
                <a:solidFill>
                  <a:prstClr val="black"/>
                </a:solidFill>
                <a:latin typeface="Times New Roman" pitchFamily="18" charset="0"/>
                <a:cs typeface="Times New Roman" pitchFamily="18" charset="0"/>
              </a:rPr>
              <a:t>The use of HTTPS protects against eavesdropping and man-in-the-middle attacks. HTTPS was developed by Netscape.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7906" y="936486"/>
            <a:ext cx="4343399" cy="2171700"/>
          </a:xfrm>
          <a:prstGeom prst="rect">
            <a:avLst/>
          </a:prstGeom>
        </p:spPr>
      </p:pic>
    </p:spTree>
    <p:extLst>
      <p:ext uri="{BB962C8B-B14F-4D97-AF65-F5344CB8AC3E}">
        <p14:creationId xmlns:p14="http://schemas.microsoft.com/office/powerpoint/2010/main" val="1974057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ff.jpg"/>
          <p:cNvPicPr>
            <a:picLocks noChangeAspect="1"/>
          </p:cNvPicPr>
          <p:nvPr/>
        </p:nvPicPr>
        <p:blipFill>
          <a:blip r:embed="rId2"/>
          <a:stretch>
            <a:fillRect/>
          </a:stretch>
        </p:blipFill>
        <p:spPr>
          <a:xfrm>
            <a:off x="3117574" y="549965"/>
            <a:ext cx="6172200" cy="5671752"/>
          </a:xfrm>
          <a:prstGeom prst="rect">
            <a:avLst/>
          </a:prstGeom>
        </p:spPr>
      </p:pic>
    </p:spTree>
    <p:extLst>
      <p:ext uri="{BB962C8B-B14F-4D97-AF65-F5344CB8AC3E}">
        <p14:creationId xmlns:p14="http://schemas.microsoft.com/office/powerpoint/2010/main" val="39866479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495" y="1285460"/>
            <a:ext cx="4874140" cy="5035826"/>
          </a:xfrm>
          <a:prstGeom prst="rect">
            <a:avLst/>
          </a:prstGeom>
        </p:spPr>
      </p:pic>
      <p:sp>
        <p:nvSpPr>
          <p:cNvPr id="3" name="Rectangle 2"/>
          <p:cNvSpPr/>
          <p:nvPr/>
        </p:nvSpPr>
        <p:spPr>
          <a:xfrm>
            <a:off x="347869" y="1119809"/>
            <a:ext cx="6251714" cy="3416320"/>
          </a:xfrm>
          <a:prstGeom prst="rect">
            <a:avLst/>
          </a:prstGeom>
        </p:spPr>
        <p:txBody>
          <a:bodyPr wrap="square">
            <a:spAutoFit/>
          </a:bodyPr>
          <a:lstStyle/>
          <a:p>
            <a:pPr algn="just" eaLnBrk="0" fontAlgn="base" hangingPunct="0">
              <a:spcBef>
                <a:spcPct val="0"/>
              </a:spcBef>
              <a:spcAft>
                <a:spcPct val="0"/>
              </a:spcAft>
              <a:buFont typeface="Wingdings" pitchFamily="2" charset="2"/>
              <a:buChar char="Ø"/>
            </a:pPr>
            <a:r>
              <a:rPr lang="en-US" altLang="en-US" sz="2400" dirty="0" smtClean="0">
                <a:solidFill>
                  <a:prstClr val="black"/>
                </a:solidFill>
                <a:latin typeface="Times New Roman" pitchFamily="18" charset="0"/>
                <a:cs typeface="Times New Roman" pitchFamily="18" charset="0"/>
              </a:rPr>
              <a:t> NTP</a:t>
            </a:r>
            <a:r>
              <a:rPr lang="en-US" altLang="en-US" sz="2400" dirty="0">
                <a:solidFill>
                  <a:prstClr val="black"/>
                </a:solidFill>
                <a:latin typeface="Times New Roman" pitchFamily="18" charset="0"/>
                <a:cs typeface="Times New Roman" pitchFamily="18" charset="0"/>
              </a:rPr>
              <a:t> stands for Network Time Protocol, and it is an Internet protocol used to synchronize the clocks of computers to some time reference.</a:t>
            </a:r>
          </a:p>
          <a:p>
            <a:pPr algn="just" eaLnBrk="0" fontAlgn="base" hangingPunct="0">
              <a:spcBef>
                <a:spcPct val="0"/>
              </a:spcBef>
              <a:spcAft>
                <a:spcPct val="0"/>
              </a:spcAft>
              <a:buFont typeface="Wingdings" pitchFamily="2" charset="2"/>
              <a:buChar char="Ø"/>
            </a:pPr>
            <a:endParaRPr lang="en-US" altLang="en-US" sz="2400" dirty="0" smtClean="0">
              <a:solidFill>
                <a:prstClr val="black"/>
              </a:solidFill>
              <a:latin typeface="Times New Roman" pitchFamily="18" charset="0"/>
              <a:cs typeface="Times New Roman" pitchFamily="18" charset="0"/>
            </a:endParaRPr>
          </a:p>
          <a:p>
            <a:pPr algn="just" eaLnBrk="0" fontAlgn="base" hangingPunct="0">
              <a:spcBef>
                <a:spcPct val="0"/>
              </a:spcBef>
              <a:spcAft>
                <a:spcPct val="0"/>
              </a:spcAft>
              <a:buFont typeface="Wingdings" pitchFamily="2" charset="2"/>
              <a:buChar char="Ø"/>
            </a:pPr>
            <a:endParaRPr lang="en-US" altLang="en-US" sz="2400" dirty="0">
              <a:solidFill>
                <a:prstClr val="black"/>
              </a:solidFill>
              <a:latin typeface="Times New Roman" pitchFamily="18" charset="0"/>
              <a:cs typeface="Times New Roman" pitchFamily="18" charset="0"/>
            </a:endParaRPr>
          </a:p>
          <a:p>
            <a:pPr algn="just">
              <a:buFont typeface="Wingdings" pitchFamily="2" charset="2"/>
              <a:buChar char="Ø"/>
            </a:pPr>
            <a:r>
              <a:rPr lang="en-US" sz="2400" dirty="0" smtClean="0">
                <a:solidFill>
                  <a:prstClr val="black"/>
                </a:solidFill>
                <a:latin typeface="Times New Roman" pitchFamily="18" charset="0"/>
                <a:cs typeface="Times New Roman" pitchFamily="18" charset="0"/>
              </a:rPr>
              <a:t> The </a:t>
            </a:r>
            <a:r>
              <a:rPr lang="en-US" sz="2400" dirty="0">
                <a:solidFill>
                  <a:prstClr val="black"/>
                </a:solidFill>
                <a:latin typeface="Times New Roman" pitchFamily="18" charset="0"/>
                <a:cs typeface="Times New Roman" pitchFamily="18" charset="0"/>
              </a:rPr>
              <a:t>protocol is usually described in terms of a client-server model, but can as easily be used in peer-to-peer relationships where both peers consider the other to be a potential time source.</a:t>
            </a:r>
            <a:r>
              <a:rPr lang="en-US" altLang="en-US" sz="2400" dirty="0">
                <a:solidFill>
                  <a:prstClr val="black"/>
                </a:solidFill>
                <a:latin typeface="Times New Roman" pitchFamily="18" charset="0"/>
                <a:cs typeface="Times New Roman" pitchFamily="18" charset="0"/>
              </a:rPr>
              <a:t> </a:t>
            </a:r>
          </a:p>
        </p:txBody>
      </p:sp>
      <p:sp>
        <p:nvSpPr>
          <p:cNvPr id="4" name="Rectangle 3"/>
          <p:cNvSpPr/>
          <p:nvPr/>
        </p:nvSpPr>
        <p:spPr>
          <a:xfrm>
            <a:off x="2474844" y="162339"/>
            <a:ext cx="6830075" cy="707886"/>
          </a:xfrm>
          <a:prstGeom prst="rect">
            <a:avLst/>
          </a:prstGeom>
        </p:spPr>
        <p:txBody>
          <a:bodyPr wrap="none">
            <a:spAutoFit/>
          </a:bodyPr>
          <a:lstStyle/>
          <a:p>
            <a:r>
              <a:rPr lang="en-US" sz="4000" b="1" spc="300" dirty="0">
                <a:solidFill>
                  <a:prstClr val="black"/>
                </a:solidFill>
                <a:latin typeface="Times New Roman" pitchFamily="18" charset="0"/>
                <a:cs typeface="Times New Roman" pitchFamily="18" charset="0"/>
              </a:rPr>
              <a:t>NTP- </a:t>
            </a:r>
            <a:r>
              <a:rPr lang="en-US" sz="4000" b="1" dirty="0">
                <a:solidFill>
                  <a:prstClr val="black"/>
                </a:solidFill>
                <a:latin typeface="Times New Roman" pitchFamily="18" charset="0"/>
                <a:cs typeface="Times New Roman" pitchFamily="18" charset="0"/>
              </a:rPr>
              <a:t>Network Time Protocol</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7855042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371600"/>
            <a:ext cx="8839200" cy="4154984"/>
          </a:xfrm>
          <a:prstGeom prst="rect">
            <a:avLst/>
          </a:prstGeom>
        </p:spPr>
        <p:txBody>
          <a:bodyPr wrap="square">
            <a:spAutoFit/>
          </a:bodyPr>
          <a:lstStyle/>
          <a:p>
            <a:pPr algn="just">
              <a:buFont typeface="Wingdings" pitchFamily="2" charset="2"/>
              <a:buChar char="Ø"/>
            </a:pPr>
            <a:r>
              <a:rPr lang="en-US" sz="2400" b="1" dirty="0">
                <a:solidFill>
                  <a:prstClr val="black"/>
                </a:solidFill>
                <a:latin typeface="Times New Roman" pitchFamily="18" charset="0"/>
                <a:cs typeface="Times New Roman" pitchFamily="18" charset="0"/>
              </a:rPr>
              <a:t>POP3</a:t>
            </a:r>
            <a:r>
              <a:rPr lang="en-US" sz="2400" dirty="0">
                <a:solidFill>
                  <a:prstClr val="black"/>
                </a:solidFill>
                <a:latin typeface="Times New Roman" pitchFamily="18" charset="0"/>
                <a:cs typeface="Times New Roman" pitchFamily="18" charset="0"/>
              </a:rPr>
              <a:t> (Post Office Protocol 3) is the most recent version of a standard protocol for receiving e-mail. </a:t>
            </a:r>
          </a:p>
          <a:p>
            <a:pPr algn="just">
              <a:buFont typeface="Wingdings" pitchFamily="2" charset="2"/>
              <a:buChar char="Ø"/>
            </a:pPr>
            <a:endParaRPr lang="en-US" sz="2400" dirty="0">
              <a:solidFill>
                <a:prstClr val="black"/>
              </a:solidFill>
              <a:latin typeface="Times New Roman" pitchFamily="18" charset="0"/>
              <a:cs typeface="Times New Roman" pitchFamily="18" charset="0"/>
            </a:endParaRPr>
          </a:p>
          <a:p>
            <a:pPr algn="just">
              <a:buFont typeface="Wingdings" pitchFamily="2" charset="2"/>
              <a:buChar char="Ø"/>
            </a:pPr>
            <a:r>
              <a:rPr lang="en-US" sz="2400" dirty="0">
                <a:solidFill>
                  <a:prstClr val="black"/>
                </a:solidFill>
                <a:latin typeface="Times New Roman" pitchFamily="18" charset="0"/>
                <a:cs typeface="Times New Roman" pitchFamily="18" charset="0"/>
              </a:rPr>
              <a:t>POP3 is a client/server protocol in which e-mail is received and held for you by your Internet server.</a:t>
            </a:r>
          </a:p>
          <a:p>
            <a:pPr algn="just">
              <a:buFont typeface="Wingdings" pitchFamily="2" charset="2"/>
              <a:buChar char="Ø"/>
            </a:pPr>
            <a:endParaRPr lang="en-US" sz="2400" dirty="0">
              <a:solidFill>
                <a:prstClr val="black"/>
              </a:solidFill>
              <a:latin typeface="Times New Roman" pitchFamily="18" charset="0"/>
              <a:cs typeface="Times New Roman" pitchFamily="18" charset="0"/>
            </a:endParaRPr>
          </a:p>
          <a:p>
            <a:pPr algn="just">
              <a:buFont typeface="Wingdings" pitchFamily="2" charset="2"/>
              <a:buChar char="Ø"/>
            </a:pPr>
            <a:r>
              <a:rPr lang="en-US" sz="2400" dirty="0">
                <a:solidFill>
                  <a:prstClr val="black"/>
                </a:solidFill>
                <a:latin typeface="Times New Roman" pitchFamily="18" charset="0"/>
                <a:cs typeface="Times New Roman" pitchFamily="18" charset="0"/>
              </a:rPr>
              <a:t> Periodically, you (or your client e-mail receiver) check your mail-box on the server and download any mail, probably using POP3.</a:t>
            </a:r>
          </a:p>
          <a:p>
            <a:pPr algn="just">
              <a:buFont typeface="Wingdings" pitchFamily="2" charset="2"/>
              <a:buChar char="Ø"/>
            </a:pPr>
            <a:endParaRPr lang="en-US" altLang="en-US" sz="2400" dirty="0">
              <a:solidFill>
                <a:prstClr val="black"/>
              </a:solidFill>
              <a:latin typeface="Times New Roman" pitchFamily="18" charset="0"/>
              <a:cs typeface="Times New Roman" pitchFamily="18" charset="0"/>
            </a:endParaRPr>
          </a:p>
          <a:p>
            <a:pPr algn="just">
              <a:buFont typeface="Wingdings" pitchFamily="2" charset="2"/>
              <a:buChar char="Ø"/>
            </a:pPr>
            <a:r>
              <a:rPr lang="en-US" sz="2400" dirty="0">
                <a:solidFill>
                  <a:prstClr val="black"/>
                </a:solidFill>
                <a:latin typeface="Times New Roman" pitchFamily="18" charset="0"/>
                <a:cs typeface="Times New Roman" pitchFamily="18" charset="0"/>
              </a:rPr>
              <a:t>POP3 is designed to delete mail on the server as soon as the user has downloaded it.</a:t>
            </a:r>
            <a:endParaRPr lang="en-GB" sz="2400" dirty="0">
              <a:solidFill>
                <a:prstClr val="black"/>
              </a:solidFill>
              <a:latin typeface="Times New Roman" pitchFamily="18" charset="0"/>
              <a:cs typeface="Times New Roman" pitchFamily="18" charset="0"/>
            </a:endParaRPr>
          </a:p>
        </p:txBody>
      </p:sp>
      <p:sp>
        <p:nvSpPr>
          <p:cNvPr id="3" name="Rectangle 2"/>
          <p:cNvSpPr/>
          <p:nvPr/>
        </p:nvSpPr>
        <p:spPr>
          <a:xfrm>
            <a:off x="4125749" y="377687"/>
            <a:ext cx="3940502" cy="707886"/>
          </a:xfrm>
          <a:prstGeom prst="rect">
            <a:avLst/>
          </a:prstGeom>
        </p:spPr>
        <p:txBody>
          <a:bodyPr wrap="none">
            <a:spAutoFit/>
          </a:bodyPr>
          <a:lstStyle/>
          <a:p>
            <a:r>
              <a:rPr lang="en-US" sz="4000" b="1" spc="300" dirty="0">
                <a:solidFill>
                  <a:prstClr val="black"/>
                </a:solidFill>
                <a:latin typeface="Times New Roman" pitchFamily="18" charset="0"/>
                <a:cs typeface="Times New Roman" pitchFamily="18" charset="0"/>
              </a:rPr>
              <a:t>POP3 &amp; IMAP</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644097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1067" y="708992"/>
            <a:ext cx="8763000" cy="2677656"/>
          </a:xfrm>
          <a:prstGeom prst="rect">
            <a:avLst/>
          </a:prstGeom>
        </p:spPr>
        <p:txBody>
          <a:bodyPr wrap="square">
            <a:spAutoFit/>
          </a:bodyPr>
          <a:lstStyle/>
          <a:p>
            <a:pPr algn="just">
              <a:buFont typeface="Wingdings" pitchFamily="2" charset="2"/>
              <a:buChar char="Ø"/>
            </a:pPr>
            <a:r>
              <a:rPr lang="en-US" sz="2400" b="1" dirty="0">
                <a:solidFill>
                  <a:prstClr val="black"/>
                </a:solidFill>
                <a:latin typeface="Times New Roman" pitchFamily="18" charset="0"/>
                <a:cs typeface="Times New Roman" pitchFamily="18" charset="0"/>
              </a:rPr>
              <a:t>IMAP</a:t>
            </a:r>
            <a:r>
              <a:rPr lang="en-US" sz="2400" dirty="0">
                <a:solidFill>
                  <a:srgbClr val="FF0000"/>
                </a:solidFill>
                <a:latin typeface="Times New Roman" pitchFamily="18" charset="0"/>
                <a:cs typeface="Times New Roman" pitchFamily="18" charset="0"/>
              </a:rPr>
              <a:t> </a:t>
            </a:r>
            <a:r>
              <a:rPr lang="en-US" sz="2400" dirty="0">
                <a:solidFill>
                  <a:prstClr val="black"/>
                </a:solidFill>
                <a:latin typeface="Times New Roman" pitchFamily="18" charset="0"/>
                <a:cs typeface="Times New Roman" pitchFamily="18" charset="0"/>
              </a:rPr>
              <a:t>i</a:t>
            </a:r>
            <a:r>
              <a:rPr lang="en-US" sz="2400" dirty="0" smtClean="0">
                <a:solidFill>
                  <a:prstClr val="black"/>
                </a:solidFill>
                <a:latin typeface="Times New Roman" pitchFamily="18" charset="0"/>
                <a:cs typeface="Times New Roman" pitchFamily="18" charset="0"/>
              </a:rPr>
              <a:t>n </a:t>
            </a:r>
            <a:r>
              <a:rPr lang="en-US" sz="2400" dirty="0">
                <a:solidFill>
                  <a:prstClr val="black"/>
                </a:solidFill>
                <a:latin typeface="Times New Roman" pitchFamily="18" charset="0"/>
                <a:cs typeface="Times New Roman" pitchFamily="18" charset="0"/>
              </a:rPr>
              <a:t>computing, </a:t>
            </a:r>
            <a:r>
              <a:rPr lang="en-US" sz="2400" b="1" dirty="0">
                <a:solidFill>
                  <a:prstClr val="black"/>
                </a:solidFill>
                <a:latin typeface="Times New Roman" pitchFamily="18" charset="0"/>
                <a:cs typeface="Times New Roman" pitchFamily="18" charset="0"/>
              </a:rPr>
              <a:t>the Internet Message Access Protocol (IMAP)</a:t>
            </a:r>
            <a:r>
              <a:rPr lang="en-US" sz="2400" dirty="0">
                <a:solidFill>
                  <a:prstClr val="black"/>
                </a:solidFill>
                <a:latin typeface="Times New Roman" pitchFamily="18" charset="0"/>
                <a:cs typeface="Times New Roman" pitchFamily="18" charset="0"/>
              </a:rPr>
              <a:t> is an Internet standard protocol used by email clients to retrieve email messages from a mail server over a TCP/IP connection.</a:t>
            </a:r>
          </a:p>
          <a:p>
            <a:pPr algn="just">
              <a:buFont typeface="Wingdings" pitchFamily="2" charset="2"/>
              <a:buChar char="Ø"/>
            </a:pPr>
            <a:endParaRPr lang="en-US" sz="2400" dirty="0">
              <a:solidFill>
                <a:prstClr val="black"/>
              </a:solidFill>
              <a:latin typeface="Times New Roman" pitchFamily="18" charset="0"/>
              <a:cs typeface="Times New Roman" pitchFamily="18" charset="0"/>
            </a:endParaRPr>
          </a:p>
          <a:p>
            <a:pPr algn="just">
              <a:buFont typeface="Wingdings" pitchFamily="2" charset="2"/>
              <a:buChar char="Ø"/>
            </a:pPr>
            <a:r>
              <a:rPr lang="en-US" sz="2400" dirty="0">
                <a:solidFill>
                  <a:prstClr val="black"/>
                </a:solidFill>
                <a:latin typeface="Times New Roman" pitchFamily="18" charset="0"/>
                <a:cs typeface="Times New Roman" pitchFamily="18" charset="0"/>
              </a:rPr>
              <a:t>The IMAP architecture enables users to send and receive emails through a remote server, without support from a particular device.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409" y="3538331"/>
            <a:ext cx="4571768" cy="3180644"/>
          </a:xfrm>
          <a:prstGeom prst="rect">
            <a:avLst/>
          </a:prstGeom>
        </p:spPr>
      </p:pic>
    </p:spTree>
    <p:extLst>
      <p:ext uri="{BB962C8B-B14F-4D97-AF65-F5344CB8AC3E}">
        <p14:creationId xmlns:p14="http://schemas.microsoft.com/office/powerpoint/2010/main" val="1886910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574" y="715619"/>
            <a:ext cx="5526155" cy="4154984"/>
          </a:xfrm>
          <a:prstGeom prst="rect">
            <a:avLst/>
          </a:prstGeom>
        </p:spPr>
        <p:txBody>
          <a:bodyPr wrap="square">
            <a:spAutoFit/>
          </a:bodyPr>
          <a:lstStyle/>
          <a:p>
            <a:pPr algn="just">
              <a:buFont typeface="Wingdings" pitchFamily="2" charset="2"/>
              <a:buChar char="Ø"/>
            </a:pPr>
            <a:r>
              <a:rPr lang="en-US" sz="2400" dirty="0">
                <a:solidFill>
                  <a:prstClr val="black"/>
                </a:solidFill>
                <a:latin typeface="Times New Roman" pitchFamily="18" charset="0"/>
                <a:cs typeface="Times New Roman" pitchFamily="18" charset="0"/>
              </a:rPr>
              <a:t>Email is emerging as the one of the most valuable service in internet today</a:t>
            </a:r>
            <a:r>
              <a:rPr lang="en-US" sz="2400" dirty="0" smtClean="0">
                <a:solidFill>
                  <a:prstClr val="black"/>
                </a:solidFill>
                <a:latin typeface="Times New Roman" pitchFamily="18" charset="0"/>
                <a:cs typeface="Times New Roman" pitchFamily="18" charset="0"/>
              </a:rPr>
              <a:t>.</a:t>
            </a:r>
          </a:p>
          <a:p>
            <a:pPr algn="just">
              <a:buFont typeface="Wingdings" pitchFamily="2" charset="2"/>
              <a:buChar char="Ø"/>
            </a:pPr>
            <a:endParaRPr lang="en-US" sz="2400" dirty="0">
              <a:solidFill>
                <a:prstClr val="black"/>
              </a:solidFill>
              <a:latin typeface="Times New Roman" pitchFamily="18" charset="0"/>
              <a:cs typeface="Times New Roman" pitchFamily="18" charset="0"/>
            </a:endParaRPr>
          </a:p>
          <a:p>
            <a:pPr algn="just">
              <a:buFont typeface="Wingdings" pitchFamily="2" charset="2"/>
              <a:buChar char="Ø"/>
            </a:pPr>
            <a:endParaRPr lang="en-US" sz="2400" dirty="0">
              <a:solidFill>
                <a:prstClr val="black"/>
              </a:solidFill>
              <a:latin typeface="Times New Roman" pitchFamily="18" charset="0"/>
              <a:cs typeface="Times New Roman" pitchFamily="18" charset="0"/>
            </a:endParaRPr>
          </a:p>
          <a:p>
            <a:pPr algn="just">
              <a:buFont typeface="Wingdings" pitchFamily="2" charset="2"/>
              <a:buChar char="Ø"/>
            </a:pPr>
            <a:r>
              <a:rPr lang="en-US" sz="2400" dirty="0">
                <a:solidFill>
                  <a:prstClr val="black"/>
                </a:solidFill>
                <a:latin typeface="Times New Roman" pitchFamily="18" charset="0"/>
                <a:cs typeface="Times New Roman" pitchFamily="18" charset="0"/>
              </a:rPr>
              <a:t> Most of the internet systems use SMTP as a method to transfer mail from one user to another. SMTP is a push protocol and is used to send the mail whereas POP (post office protocol) or IMAP (internet message access protocol) are used to retrieve those mails at the receiver’s side.</a:t>
            </a:r>
            <a:endParaRPr lang="en-US" altLang="en-US" sz="2400" dirty="0">
              <a:solidFill>
                <a:prstClr val="black"/>
              </a:solidFill>
              <a:latin typeface="Times New Roman" pitchFamily="18" charset="0"/>
              <a:cs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505" y="1676400"/>
            <a:ext cx="4724400" cy="4515244"/>
          </a:xfrm>
          <a:prstGeom prst="rect">
            <a:avLst/>
          </a:prstGeom>
        </p:spPr>
      </p:pic>
      <p:sp>
        <p:nvSpPr>
          <p:cNvPr id="4" name="Rectangle 3"/>
          <p:cNvSpPr/>
          <p:nvPr/>
        </p:nvSpPr>
        <p:spPr>
          <a:xfrm>
            <a:off x="8001000" y="689114"/>
            <a:ext cx="1762021" cy="707886"/>
          </a:xfrm>
          <a:prstGeom prst="rect">
            <a:avLst/>
          </a:prstGeom>
        </p:spPr>
        <p:txBody>
          <a:bodyPr wrap="none">
            <a:spAutoFit/>
          </a:bodyPr>
          <a:lstStyle/>
          <a:p>
            <a:r>
              <a:rPr lang="en-US" sz="4000" b="1" spc="300" dirty="0">
                <a:solidFill>
                  <a:prstClr val="black"/>
                </a:solidFill>
                <a:latin typeface="Times New Roman" pitchFamily="18" charset="0"/>
                <a:cs typeface="Times New Roman" pitchFamily="18" charset="0"/>
              </a:rPr>
              <a:t>SMTP</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7050185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287" y="238539"/>
            <a:ext cx="4572000" cy="1938992"/>
          </a:xfrm>
          <a:prstGeom prst="rect">
            <a:avLst/>
          </a:prstGeom>
        </p:spPr>
        <p:txBody>
          <a:bodyPr>
            <a:spAutoFit/>
          </a:bodyPr>
          <a:lstStyle/>
          <a:p>
            <a:pPr fontAlgn="base"/>
            <a:r>
              <a:rPr lang="en-US" sz="2400" b="1" dirty="0">
                <a:solidFill>
                  <a:srgbClr val="0070C0"/>
                </a:solidFill>
                <a:latin typeface="Times New Roman" pitchFamily="18" charset="0"/>
                <a:cs typeface="Times New Roman" pitchFamily="18" charset="0"/>
              </a:rPr>
              <a:t>SMTP Protocol</a:t>
            </a:r>
            <a:endParaRPr lang="en-US" sz="2400" dirty="0">
              <a:solidFill>
                <a:srgbClr val="0070C0"/>
              </a:solidFill>
              <a:latin typeface="Times New Roman" pitchFamily="18" charset="0"/>
              <a:cs typeface="Times New Roman" pitchFamily="18" charset="0"/>
            </a:endParaRPr>
          </a:p>
          <a:p>
            <a:pPr fontAlgn="base"/>
            <a:r>
              <a:rPr lang="en-US" sz="2400" dirty="0">
                <a:solidFill>
                  <a:srgbClr val="0070C0"/>
                </a:solidFill>
                <a:latin typeface="Times New Roman" pitchFamily="18" charset="0"/>
                <a:cs typeface="Times New Roman" pitchFamily="18" charset="0"/>
              </a:rPr>
              <a:t>The SMTP model is of two type :</a:t>
            </a:r>
          </a:p>
          <a:p>
            <a:pPr fontAlgn="base"/>
            <a:endParaRPr lang="en-US" sz="2400" dirty="0">
              <a:solidFill>
                <a:srgbClr val="0070C0"/>
              </a:solidFill>
              <a:latin typeface="Times New Roman" pitchFamily="18" charset="0"/>
              <a:cs typeface="Times New Roman" pitchFamily="18" charset="0"/>
            </a:endParaRPr>
          </a:p>
          <a:p>
            <a:pPr marL="285750" indent="-285750" fontAlgn="base">
              <a:buFont typeface="Arial" panose="020B0604020202020204" pitchFamily="34" charset="0"/>
              <a:buChar char="•"/>
            </a:pPr>
            <a:r>
              <a:rPr lang="en-US" sz="2400" dirty="0">
                <a:solidFill>
                  <a:srgbClr val="0070C0"/>
                </a:solidFill>
                <a:latin typeface="Times New Roman" pitchFamily="18" charset="0"/>
                <a:cs typeface="Times New Roman" pitchFamily="18" charset="0"/>
              </a:rPr>
              <a:t>End-to- end method</a:t>
            </a:r>
          </a:p>
          <a:p>
            <a:pPr marL="285750" indent="-285750" fontAlgn="base">
              <a:buFont typeface="Arial" panose="020B0604020202020204" pitchFamily="34" charset="0"/>
              <a:buChar char="•"/>
            </a:pPr>
            <a:r>
              <a:rPr lang="en-US" sz="2400" dirty="0">
                <a:solidFill>
                  <a:srgbClr val="0070C0"/>
                </a:solidFill>
                <a:latin typeface="Times New Roman" pitchFamily="18" charset="0"/>
                <a:cs typeface="Times New Roman" pitchFamily="18" charset="0"/>
              </a:rPr>
              <a:t>Store-and- forward method</a:t>
            </a:r>
          </a:p>
        </p:txBody>
      </p:sp>
      <p:sp>
        <p:nvSpPr>
          <p:cNvPr id="3" name="Rectangle 2"/>
          <p:cNvSpPr/>
          <p:nvPr/>
        </p:nvSpPr>
        <p:spPr>
          <a:xfrm>
            <a:off x="3429000" y="2177531"/>
            <a:ext cx="8763000" cy="4339650"/>
          </a:xfrm>
          <a:prstGeom prst="rect">
            <a:avLst/>
          </a:prstGeom>
        </p:spPr>
        <p:txBody>
          <a:bodyPr wrap="square">
            <a:spAutoFit/>
          </a:bodyPr>
          <a:lstStyle/>
          <a:p>
            <a:pPr algn="just"/>
            <a:r>
              <a:rPr lang="en-US" altLang="en-US" sz="2400" b="1" dirty="0">
                <a:solidFill>
                  <a:prstClr val="black"/>
                </a:solidFill>
                <a:latin typeface="Times New Roman" pitchFamily="18" charset="0"/>
                <a:cs typeface="Times New Roman" pitchFamily="18" charset="0"/>
              </a:rPr>
              <a:t>SMTP limitations:</a:t>
            </a:r>
            <a:endParaRPr lang="en-US" altLang="en-US" dirty="0">
              <a:solidFill>
                <a:prstClr val="black"/>
              </a:solidFill>
              <a:cs typeface="Arial" panose="020B0604020202020204" pitchFamily="34" charset="0"/>
            </a:endParaRPr>
          </a:p>
          <a:p>
            <a:pPr marL="742950" lvl="1" indent="-285750" algn="just">
              <a:lnSpc>
                <a:spcPct val="150000"/>
              </a:lnSpc>
              <a:buFont typeface="Arial" panose="020B0604020202020204" pitchFamily="34" charset="0"/>
              <a:buChar char="•"/>
            </a:pPr>
            <a:r>
              <a:rPr lang="en-US" altLang="en-US" sz="2400" dirty="0">
                <a:solidFill>
                  <a:prstClr val="black"/>
                </a:solidFill>
                <a:latin typeface="Times New Roman" pitchFamily="18" charset="0"/>
                <a:cs typeface="Times New Roman" pitchFamily="18" charset="0"/>
              </a:rPr>
              <a:t>It is useful for simplicity.</a:t>
            </a:r>
          </a:p>
          <a:p>
            <a:pPr marL="742950" lvl="1" indent="-285750" algn="just">
              <a:lnSpc>
                <a:spcPct val="150000"/>
              </a:lnSpc>
              <a:buFont typeface="Arial" panose="020B0604020202020204" pitchFamily="34" charset="0"/>
              <a:buChar char="•"/>
            </a:pPr>
            <a:r>
              <a:rPr lang="en-US" altLang="en-US" sz="2400" dirty="0">
                <a:solidFill>
                  <a:prstClr val="black"/>
                </a:solidFill>
                <a:latin typeface="Times New Roman" pitchFamily="18" charset="0"/>
                <a:cs typeface="Times New Roman" pitchFamily="18" charset="0"/>
              </a:rPr>
              <a:t>Transmission of executable files and binary files using SMTP protocol is not possible without converting it into text files.</a:t>
            </a:r>
          </a:p>
          <a:p>
            <a:pPr marL="742950" lvl="1" indent="-285750" algn="just">
              <a:lnSpc>
                <a:spcPct val="150000"/>
              </a:lnSpc>
              <a:buFont typeface="Arial" panose="020B0604020202020204" pitchFamily="34" charset="0"/>
              <a:buChar char="•"/>
            </a:pPr>
            <a:r>
              <a:rPr lang="en-US" altLang="en-US" sz="2400" dirty="0">
                <a:solidFill>
                  <a:prstClr val="black"/>
                </a:solidFill>
                <a:latin typeface="Times New Roman" pitchFamily="18" charset="0"/>
                <a:cs typeface="Times New Roman" pitchFamily="18" charset="0"/>
              </a:rPr>
              <a:t>It cannot transmit text data that contains national language.</a:t>
            </a:r>
          </a:p>
          <a:p>
            <a:pPr marL="742950" lvl="1" indent="-285750" algn="just">
              <a:lnSpc>
                <a:spcPct val="150000"/>
              </a:lnSpc>
              <a:buFont typeface="Arial" panose="020B0604020202020204" pitchFamily="34" charset="0"/>
              <a:buChar char="•"/>
            </a:pPr>
            <a:r>
              <a:rPr lang="en-US" altLang="en-US" sz="2400" dirty="0">
                <a:solidFill>
                  <a:prstClr val="black"/>
                </a:solidFill>
                <a:latin typeface="Times New Roman" pitchFamily="18" charset="0"/>
                <a:cs typeface="Times New Roman" pitchFamily="18" charset="0"/>
              </a:rPr>
              <a:t>It is limited to  7 bits ASCII characters only.</a:t>
            </a:r>
          </a:p>
          <a:p>
            <a:pPr marL="742950" lvl="1" indent="-285750" algn="just">
              <a:lnSpc>
                <a:spcPct val="150000"/>
              </a:lnSpc>
              <a:buFont typeface="Arial" panose="020B0604020202020204" pitchFamily="34" charset="0"/>
              <a:buChar char="•"/>
            </a:pPr>
            <a:r>
              <a:rPr lang="en-US" altLang="en-US" sz="2400" dirty="0">
                <a:solidFill>
                  <a:prstClr val="black"/>
                </a:solidFill>
                <a:latin typeface="Times New Roman" pitchFamily="18" charset="0"/>
                <a:cs typeface="Times New Roman" pitchFamily="18" charset="0"/>
              </a:rPr>
              <a:t>SMTP servers may reject mail messages beyond some specific length</a:t>
            </a:r>
          </a:p>
        </p:txBody>
      </p:sp>
    </p:spTree>
    <p:extLst>
      <p:ext uri="{BB962C8B-B14F-4D97-AF65-F5344CB8AC3E}">
        <p14:creationId xmlns:p14="http://schemas.microsoft.com/office/powerpoint/2010/main" val="3169807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217" y="733285"/>
            <a:ext cx="8747417" cy="5509200"/>
          </a:xfrm>
          <a:prstGeom prst="rect">
            <a:avLst/>
          </a:prstGeom>
        </p:spPr>
        <p:txBody>
          <a:bodyPr wrap="square">
            <a:spAutoFit/>
          </a:bodyPr>
          <a:lstStyle/>
          <a:p>
            <a:pPr algn="just"/>
            <a:r>
              <a:rPr lang="en-US" sz="2200" b="1" dirty="0">
                <a:solidFill>
                  <a:prstClr val="black"/>
                </a:solidFill>
                <a:latin typeface="Times New Roman" pitchFamily="18" charset="0"/>
                <a:cs typeface="Times New Roman" pitchFamily="18" charset="0"/>
              </a:rPr>
              <a:t>DHCP</a:t>
            </a:r>
            <a:r>
              <a:rPr lang="en-US" sz="2200" dirty="0">
                <a:solidFill>
                  <a:prstClr val="black"/>
                </a:solidFill>
                <a:latin typeface="Times New Roman" pitchFamily="18" charset="0"/>
                <a:cs typeface="Times New Roman" pitchFamily="18" charset="0"/>
              </a:rPr>
              <a:t> stands for Dynamic Host Configuration Protocol and is a network protocol via which a client can request an IP configuration and in turn be assigned one by a DHCP server. </a:t>
            </a:r>
            <a:endParaRPr lang="en-US" sz="2200" dirty="0" smtClean="0">
              <a:solidFill>
                <a:prstClr val="black"/>
              </a:solidFill>
              <a:latin typeface="Times New Roman" pitchFamily="18" charset="0"/>
              <a:cs typeface="Times New Roman" pitchFamily="18" charset="0"/>
            </a:endParaRPr>
          </a:p>
          <a:p>
            <a:pPr algn="just"/>
            <a:endParaRPr lang="en-US" sz="2200" dirty="0">
              <a:solidFill>
                <a:prstClr val="black"/>
              </a:solidFill>
              <a:latin typeface="Times New Roman" pitchFamily="18" charset="0"/>
              <a:cs typeface="Times New Roman" pitchFamily="18" charset="0"/>
            </a:endParaRPr>
          </a:p>
          <a:p>
            <a:pPr algn="just"/>
            <a:r>
              <a:rPr lang="en-US" sz="2200" dirty="0">
                <a:solidFill>
                  <a:prstClr val="black"/>
                </a:solidFill>
                <a:latin typeface="Times New Roman" pitchFamily="18" charset="0"/>
                <a:cs typeface="Times New Roman" pitchFamily="18" charset="0"/>
              </a:rPr>
              <a:t>Instead, the client itself communicates with the server and procures all the necessary parameters such as the IP address, network mask, and gateway independently.</a:t>
            </a:r>
          </a:p>
          <a:p>
            <a:pPr algn="just"/>
            <a:endParaRPr lang="pt-PT" sz="2200" dirty="0" smtClean="0">
              <a:solidFill>
                <a:prstClr val="black"/>
              </a:solidFill>
              <a:latin typeface="Times New Roman" pitchFamily="18" charset="0"/>
              <a:cs typeface="Times New Roman" pitchFamily="18" charset="0"/>
            </a:endParaRPr>
          </a:p>
          <a:p>
            <a:pPr algn="just"/>
            <a:endParaRPr lang="pt-PT" sz="2200" dirty="0">
              <a:solidFill>
                <a:prstClr val="black"/>
              </a:solidFill>
              <a:latin typeface="Times New Roman" pitchFamily="18" charset="0"/>
              <a:cs typeface="Times New Roman" pitchFamily="18" charset="0"/>
            </a:endParaRPr>
          </a:p>
          <a:p>
            <a:pPr algn="just"/>
            <a:r>
              <a:rPr lang="pt-PT" sz="2200" b="1" dirty="0">
                <a:solidFill>
                  <a:prstClr val="black"/>
                </a:solidFill>
                <a:latin typeface="Times New Roman" pitchFamily="18" charset="0"/>
                <a:cs typeface="Times New Roman" pitchFamily="18" charset="0"/>
              </a:rPr>
              <a:t>DNS</a:t>
            </a:r>
            <a:r>
              <a:rPr lang="pt-PT" sz="2200" dirty="0">
                <a:solidFill>
                  <a:prstClr val="black"/>
                </a:solidFill>
                <a:latin typeface="Times New Roman" pitchFamily="18" charset="0"/>
                <a:cs typeface="Times New Roman" pitchFamily="18" charset="0"/>
              </a:rPr>
              <a:t> </a:t>
            </a:r>
            <a:r>
              <a:rPr lang="en-US" sz="2200" dirty="0">
                <a:solidFill>
                  <a:prstClr val="black"/>
                </a:solidFill>
                <a:latin typeface="Times New Roman" pitchFamily="18" charset="0"/>
                <a:cs typeface="Times New Roman" pitchFamily="18" charset="0"/>
              </a:rPr>
              <a:t>stands for Domain Name System and its function can be compared to that of a telephone directory. Network devices maintain one or more IP addresses, which are either statically configured or assigned via DHCP.</a:t>
            </a:r>
          </a:p>
          <a:p>
            <a:pPr algn="just"/>
            <a:endParaRPr lang="en-US" sz="2200" dirty="0">
              <a:solidFill>
                <a:prstClr val="black"/>
              </a:solidFill>
              <a:latin typeface="Times New Roman" pitchFamily="18" charset="0"/>
              <a:cs typeface="Times New Roman" pitchFamily="18" charset="0"/>
            </a:endParaRPr>
          </a:p>
          <a:p>
            <a:pPr algn="just"/>
            <a:r>
              <a:rPr lang="en-US" sz="2200" dirty="0">
                <a:solidFill>
                  <a:prstClr val="black"/>
                </a:solidFill>
                <a:latin typeface="Times New Roman" pitchFamily="18" charset="0"/>
                <a:cs typeface="Times New Roman" pitchFamily="18" charset="0"/>
              </a:rPr>
              <a:t>However, it is very difficult for people to remember IP addresses </a:t>
            </a:r>
          </a:p>
          <a:p>
            <a:pPr algn="just"/>
            <a:r>
              <a:rPr lang="en-US" sz="2200" dirty="0">
                <a:solidFill>
                  <a:prstClr val="black"/>
                </a:solidFill>
                <a:latin typeface="Times New Roman" pitchFamily="18" charset="0"/>
                <a:cs typeface="Times New Roman" pitchFamily="18" charset="0"/>
              </a:rPr>
              <a:t>– in contrast to easily pronounceable domain names such as “www.univention.com”. </a:t>
            </a:r>
          </a:p>
        </p:txBody>
      </p:sp>
      <p:pic>
        <p:nvPicPr>
          <p:cNvPr id="3" name="Picture 2" descr="C:\Users\MADHU\Downloads\ppt\dhcp n dns.jpg"/>
          <p:cNvPicPr>
            <a:picLocks noChangeAspect="1" noChangeArrowheads="1"/>
          </p:cNvPicPr>
          <p:nvPr/>
        </p:nvPicPr>
        <p:blipFill>
          <a:blip r:embed="rId2"/>
          <a:srcRect/>
          <a:stretch>
            <a:fillRect/>
          </a:stretch>
        </p:blipFill>
        <p:spPr bwMode="auto">
          <a:xfrm>
            <a:off x="8929635" y="2579492"/>
            <a:ext cx="2864444" cy="1966003"/>
          </a:xfrm>
          <a:prstGeom prst="rect">
            <a:avLst/>
          </a:prstGeom>
          <a:noFill/>
        </p:spPr>
      </p:pic>
      <p:sp>
        <p:nvSpPr>
          <p:cNvPr id="4" name="Rectangle 3"/>
          <p:cNvSpPr/>
          <p:nvPr/>
        </p:nvSpPr>
        <p:spPr>
          <a:xfrm>
            <a:off x="4343400" y="76200"/>
            <a:ext cx="3718262" cy="707886"/>
          </a:xfrm>
          <a:prstGeom prst="rect">
            <a:avLst/>
          </a:prstGeom>
        </p:spPr>
        <p:txBody>
          <a:bodyPr wrap="none">
            <a:spAutoFit/>
          </a:bodyPr>
          <a:lstStyle/>
          <a:p>
            <a:r>
              <a:rPr lang="en-US" sz="4000" b="1" dirty="0">
                <a:solidFill>
                  <a:prstClr val="black"/>
                </a:solidFill>
                <a:latin typeface="Times New Roman" pitchFamily="18" charset="0"/>
                <a:cs typeface="Times New Roman" pitchFamily="18" charset="0"/>
              </a:rPr>
              <a:t>DHCP and DNS</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452786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601" y="1292087"/>
            <a:ext cx="11317356" cy="2123658"/>
          </a:xfrm>
          <a:prstGeom prst="rect">
            <a:avLst/>
          </a:prstGeom>
        </p:spPr>
        <p:txBody>
          <a:bodyPr wrap="square">
            <a:spAutoFit/>
          </a:bodyPr>
          <a:lstStyle/>
          <a:p>
            <a:pPr>
              <a:buFont typeface="Wingdings" pitchFamily="2" charset="2"/>
              <a:buChar char="Ø"/>
            </a:pPr>
            <a:r>
              <a:rPr lang="en-US" sz="2200" dirty="0">
                <a:solidFill>
                  <a:prstClr val="black"/>
                </a:solidFill>
                <a:latin typeface="Times New Roman" pitchFamily="18" charset="0"/>
                <a:cs typeface="Times New Roman" pitchFamily="18" charset="0"/>
              </a:rPr>
              <a:t>Telnet (TN) is a networking protocol and software program used to access remote computers and terminals over the Internet or a TCP/IP computer network. Telnet was conceived in 1969 and standardized as one of the first Internet standards by the Internet Engineering Task Force (IETF).</a:t>
            </a:r>
          </a:p>
          <a:p>
            <a:pPr>
              <a:buFont typeface="Wingdings" pitchFamily="2" charset="2"/>
              <a:buChar char="Ø"/>
            </a:pPr>
            <a:endParaRPr lang="pt-PT" sz="2200" dirty="0">
              <a:solidFill>
                <a:prstClr val="black"/>
              </a:solidFill>
              <a:latin typeface="Times New Roman" pitchFamily="18" charset="0"/>
              <a:cs typeface="Times New Roman" pitchFamily="18" charset="0"/>
            </a:endParaRPr>
          </a:p>
          <a:p>
            <a:pPr>
              <a:buFont typeface="Wingdings" pitchFamily="2" charset="2"/>
              <a:buChar char="Ø"/>
            </a:pPr>
            <a:r>
              <a:rPr lang="en-US" sz="2200" dirty="0">
                <a:solidFill>
                  <a:prstClr val="black"/>
                </a:solidFill>
                <a:latin typeface="Times New Roman" pitchFamily="18" charset="0"/>
                <a:cs typeface="Times New Roman" pitchFamily="18" charset="0"/>
              </a:rPr>
              <a:t>Typically, this protocol is used to establish a </a:t>
            </a:r>
          </a:p>
          <a:p>
            <a:r>
              <a:rPr lang="en-US" sz="2200" dirty="0">
                <a:solidFill>
                  <a:prstClr val="black"/>
                </a:solidFill>
                <a:latin typeface="Times New Roman" pitchFamily="18" charset="0"/>
                <a:cs typeface="Times New Roman" pitchFamily="18" charset="0"/>
              </a:rPr>
              <a:t>connection to Transmission Control Protocol (TCP) </a:t>
            </a:r>
            <a:r>
              <a:rPr lang="en-US" sz="2200" dirty="0" smtClean="0">
                <a:solidFill>
                  <a:prstClr val="black"/>
                </a:solidFill>
                <a:latin typeface="Times New Roman" pitchFamily="18" charset="0"/>
                <a:cs typeface="Times New Roman" pitchFamily="18" charset="0"/>
              </a:rPr>
              <a:t>port number</a:t>
            </a:r>
            <a:r>
              <a:rPr lang="en-US" sz="2200" b="1" dirty="0">
                <a:solidFill>
                  <a:prstClr val="black"/>
                </a:solidFill>
                <a:latin typeface="Times New Roman" pitchFamily="18" charset="0"/>
                <a:cs typeface="Times New Roman" pitchFamily="18" charset="0"/>
              </a:rPr>
              <a:t> 23</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4343401"/>
            <a:ext cx="8189370" cy="2110663"/>
          </a:xfrm>
          <a:prstGeom prst="rect">
            <a:avLst/>
          </a:prstGeom>
        </p:spPr>
      </p:pic>
      <p:sp>
        <p:nvSpPr>
          <p:cNvPr id="4" name="Rectangle 3"/>
          <p:cNvSpPr/>
          <p:nvPr/>
        </p:nvSpPr>
        <p:spPr>
          <a:xfrm>
            <a:off x="5029200" y="364431"/>
            <a:ext cx="2262158" cy="707886"/>
          </a:xfrm>
          <a:prstGeom prst="rect">
            <a:avLst/>
          </a:prstGeom>
        </p:spPr>
        <p:txBody>
          <a:bodyPr wrap="none">
            <a:spAutoFit/>
          </a:bodyPr>
          <a:lstStyle/>
          <a:p>
            <a:r>
              <a:rPr lang="en-US" sz="4000" b="1" dirty="0">
                <a:solidFill>
                  <a:prstClr val="black"/>
                </a:solidFill>
                <a:latin typeface="Times New Roman" pitchFamily="18" charset="0"/>
                <a:cs typeface="Times New Roman" pitchFamily="18" charset="0"/>
              </a:rPr>
              <a:t>TELNET</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1714422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941" y="4442793"/>
            <a:ext cx="5975895" cy="1820573"/>
          </a:xfrm>
          <a:prstGeom prst="rect">
            <a:avLst/>
          </a:prstGeom>
        </p:spPr>
      </p:pic>
      <p:sp>
        <p:nvSpPr>
          <p:cNvPr id="3" name="Rectangle 2"/>
          <p:cNvSpPr/>
          <p:nvPr/>
        </p:nvSpPr>
        <p:spPr>
          <a:xfrm>
            <a:off x="1752600" y="1295400"/>
            <a:ext cx="8610600" cy="2677656"/>
          </a:xfrm>
          <a:prstGeom prst="rect">
            <a:avLst/>
          </a:prstGeom>
        </p:spPr>
        <p:txBody>
          <a:bodyPr wrap="square">
            <a:spAutoFit/>
          </a:bodyPr>
          <a:lstStyle/>
          <a:p>
            <a:pPr algn="just"/>
            <a:r>
              <a:rPr lang="en-US" sz="2400" b="1" dirty="0">
                <a:solidFill>
                  <a:prstClr val="black"/>
                </a:solidFill>
                <a:latin typeface="Times New Roman" pitchFamily="18" charset="0"/>
                <a:cs typeface="Times New Roman" pitchFamily="18" charset="0"/>
              </a:rPr>
              <a:t>SSH</a:t>
            </a:r>
            <a:r>
              <a:rPr lang="en-US" sz="2400" dirty="0">
                <a:solidFill>
                  <a:prstClr val="black"/>
                </a:solidFill>
                <a:latin typeface="Times New Roman" pitchFamily="18" charset="0"/>
                <a:cs typeface="Times New Roman" pitchFamily="18" charset="0"/>
              </a:rPr>
              <a:t>, also known as Secure Socket Shell, is a network protocol that provides administrators with a secure way to access a remote computer.</a:t>
            </a:r>
          </a:p>
          <a:p>
            <a:pPr algn="just"/>
            <a:endParaRPr lang="en-US" sz="2400" dirty="0">
              <a:solidFill>
                <a:prstClr val="black"/>
              </a:solidFill>
              <a:latin typeface="Times New Roman" pitchFamily="18" charset="0"/>
              <a:cs typeface="Times New Roman" pitchFamily="18" charset="0"/>
            </a:endParaRPr>
          </a:p>
          <a:p>
            <a:pPr algn="just"/>
            <a:r>
              <a:rPr lang="en-US" sz="2400" dirty="0">
                <a:solidFill>
                  <a:prstClr val="black"/>
                </a:solidFill>
                <a:latin typeface="Times New Roman" pitchFamily="18" charset="0"/>
                <a:cs typeface="Times New Roman" pitchFamily="18" charset="0"/>
              </a:rPr>
              <a:t>Secure Shell provides strong authentication and secure encrypted data communications between two computers connecting over an insecure network such as the Internet</a:t>
            </a:r>
            <a:r>
              <a:rPr lang="en-US" dirty="0">
                <a:solidFill>
                  <a:prstClr val="black"/>
                </a:solidFill>
              </a:rPr>
              <a:t>.</a:t>
            </a:r>
          </a:p>
        </p:txBody>
      </p:sp>
      <p:sp>
        <p:nvSpPr>
          <p:cNvPr id="4" name="Rectangle 3"/>
          <p:cNvSpPr/>
          <p:nvPr/>
        </p:nvSpPr>
        <p:spPr>
          <a:xfrm>
            <a:off x="4038601" y="228600"/>
            <a:ext cx="4450577" cy="707886"/>
          </a:xfrm>
          <a:prstGeom prst="rect">
            <a:avLst/>
          </a:prstGeom>
        </p:spPr>
        <p:txBody>
          <a:bodyPr wrap="none">
            <a:spAutoFit/>
          </a:bodyPr>
          <a:lstStyle/>
          <a:p>
            <a:r>
              <a:rPr lang="en-US" sz="4000" b="1" dirty="0">
                <a:solidFill>
                  <a:prstClr val="black"/>
                </a:solidFill>
                <a:latin typeface="Times New Roman" pitchFamily="18" charset="0"/>
                <a:cs typeface="Times New Roman" pitchFamily="18" charset="0"/>
              </a:rPr>
              <a:t>Secure Socket Shell</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434515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1318"/>
            <a:ext cx="11017250" cy="863600"/>
          </a:xfrm>
        </p:spPr>
        <p:txBody>
          <a:bodyPr>
            <a:normAutofit fontScale="90000"/>
          </a:bodyPr>
          <a:lstStyle/>
          <a:p>
            <a:r>
              <a:rPr lang="en-US" b="1" dirty="0" smtClean="0">
                <a:effectLst>
                  <a:outerShdw blurRad="38100" dist="38100" dir="2700000" algn="tl">
                    <a:srgbClr val="000000">
                      <a:alpha val="43137"/>
                    </a:srgbClr>
                  </a:outerShdw>
                </a:effectLst>
              </a:rPr>
              <a:t>How network supports the way we PLAY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4294967295"/>
          </p:nvPr>
        </p:nvSpPr>
        <p:spPr>
          <a:xfrm>
            <a:off x="820738" y="1412875"/>
            <a:ext cx="11371262" cy="5040313"/>
          </a:xfrm>
        </p:spPr>
        <p:txBody>
          <a:bodyPr>
            <a:normAutofit/>
          </a:bodyPr>
          <a:lstStyle/>
          <a:p>
            <a:pPr algn="just"/>
            <a:r>
              <a:rPr lang="en-US" sz="2400" dirty="0" smtClean="0"/>
              <a:t>Entertainment is also enhanced by the use of network, say:</a:t>
            </a:r>
          </a:p>
          <a:p>
            <a:pPr marL="0" indent="0" algn="just">
              <a:buNone/>
            </a:pPr>
            <a:endParaRPr lang="en-US" sz="2400" dirty="0" smtClean="0"/>
          </a:p>
          <a:p>
            <a:pPr lvl="1" algn="just">
              <a:buFont typeface="Wingdings" panose="05000000000000000000" pitchFamily="2" charset="2"/>
              <a:buChar char="Ø"/>
            </a:pPr>
            <a:r>
              <a:rPr lang="en-US" sz="2400" dirty="0" smtClean="0"/>
              <a:t> Chatting and instant messaging</a:t>
            </a:r>
          </a:p>
          <a:p>
            <a:pPr lvl="1" algn="just">
              <a:buFont typeface="Wingdings" panose="05000000000000000000" pitchFamily="2" charset="2"/>
              <a:buChar char="Ø"/>
            </a:pPr>
            <a:r>
              <a:rPr lang="en-US" sz="2400" dirty="0" smtClean="0"/>
              <a:t> Online interest groups </a:t>
            </a:r>
          </a:p>
          <a:p>
            <a:pPr lvl="1" algn="just">
              <a:buFont typeface="Wingdings" panose="05000000000000000000" pitchFamily="2" charset="2"/>
              <a:buChar char="Ø"/>
            </a:pPr>
            <a:r>
              <a:rPr lang="en-US" sz="2400" dirty="0" smtClean="0"/>
              <a:t> Web blogging</a:t>
            </a:r>
          </a:p>
          <a:p>
            <a:pPr lvl="1" algn="just">
              <a:buFont typeface="Wingdings" panose="05000000000000000000" pitchFamily="2" charset="2"/>
              <a:buChar char="Ø"/>
            </a:pPr>
            <a:r>
              <a:rPr lang="en-US" sz="2400" dirty="0" smtClean="0"/>
              <a:t> Video and audio streaming</a:t>
            </a:r>
          </a:p>
          <a:p>
            <a:pPr lvl="1" algn="just">
              <a:buFont typeface="Wingdings" panose="05000000000000000000" pitchFamily="2" charset="2"/>
              <a:buChar char="Ø"/>
            </a:pPr>
            <a:r>
              <a:rPr lang="en-US" sz="2400" dirty="0" smtClean="0"/>
              <a:t> Online games</a:t>
            </a:r>
            <a:endParaRPr lang="en-US" sz="2400" dirty="0"/>
          </a:p>
        </p:txBody>
      </p:sp>
      <p:pic>
        <p:nvPicPr>
          <p:cNvPr id="4" name="Picture 3"/>
          <p:cNvPicPr>
            <a:picLocks noChangeAspect="1"/>
          </p:cNvPicPr>
          <p:nvPr/>
        </p:nvPicPr>
        <p:blipFill>
          <a:blip r:embed="rId2"/>
          <a:stretch>
            <a:fillRect/>
          </a:stretch>
        </p:blipFill>
        <p:spPr>
          <a:xfrm>
            <a:off x="8778875" y="4492693"/>
            <a:ext cx="2847975" cy="1609725"/>
          </a:xfrm>
          <a:prstGeom prst="rect">
            <a:avLst/>
          </a:prstGeom>
        </p:spPr>
      </p:pic>
      <p:pic>
        <p:nvPicPr>
          <p:cNvPr id="5" name="Picture 4"/>
          <p:cNvPicPr>
            <a:picLocks noChangeAspect="1"/>
          </p:cNvPicPr>
          <p:nvPr/>
        </p:nvPicPr>
        <p:blipFill>
          <a:blip r:embed="rId3"/>
          <a:stretch>
            <a:fillRect/>
          </a:stretch>
        </p:blipFill>
        <p:spPr>
          <a:xfrm>
            <a:off x="9283700" y="1578044"/>
            <a:ext cx="2343150" cy="1952625"/>
          </a:xfrm>
          <a:prstGeom prst="rect">
            <a:avLst/>
          </a:prstGeom>
        </p:spPr>
      </p:pic>
    </p:spTree>
    <p:extLst>
      <p:ext uri="{BB962C8B-B14F-4D97-AF65-F5344CB8AC3E}">
        <p14:creationId xmlns:p14="http://schemas.microsoft.com/office/powerpoint/2010/main" val="37233580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809" y="1620078"/>
            <a:ext cx="11714922" cy="1107996"/>
          </a:xfrm>
          <a:prstGeom prst="rect">
            <a:avLst/>
          </a:prstGeom>
        </p:spPr>
        <p:txBody>
          <a:bodyPr wrap="square">
            <a:spAutoFit/>
          </a:bodyPr>
          <a:lstStyle/>
          <a:p>
            <a:r>
              <a:rPr lang="en-US" sz="2200" dirty="0">
                <a:solidFill>
                  <a:prstClr val="black"/>
                </a:solidFill>
                <a:latin typeface="Times New Roman" pitchFamily="18" charset="0"/>
                <a:cs typeface="Times New Roman" pitchFamily="18" charset="0"/>
              </a:rPr>
              <a:t>Simple Network Management Protocol (SNMP) is an Internet Standard protocol for collecting and organizing information about managed devices on IP networks and for modifying that information to change device behavior.</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713" y="3162237"/>
            <a:ext cx="4876800" cy="3695763"/>
          </a:xfrm>
          <a:prstGeom prst="rect">
            <a:avLst/>
          </a:prstGeom>
        </p:spPr>
      </p:pic>
      <p:sp>
        <p:nvSpPr>
          <p:cNvPr id="4" name="Rectangle 3"/>
          <p:cNvSpPr/>
          <p:nvPr/>
        </p:nvSpPr>
        <p:spPr>
          <a:xfrm>
            <a:off x="1524000" y="152401"/>
            <a:ext cx="9144000" cy="1323439"/>
          </a:xfrm>
          <a:prstGeom prst="rect">
            <a:avLst/>
          </a:prstGeom>
        </p:spPr>
        <p:txBody>
          <a:bodyPr wrap="square">
            <a:spAutoFit/>
          </a:bodyPr>
          <a:lstStyle/>
          <a:p>
            <a:pPr algn="ctr"/>
            <a:r>
              <a:rPr lang="en-US" sz="4000" b="1" dirty="0">
                <a:solidFill>
                  <a:prstClr val="black"/>
                </a:solidFill>
                <a:latin typeface="Times New Roman" pitchFamily="18" charset="0"/>
                <a:cs typeface="Times New Roman" pitchFamily="18" charset="0"/>
              </a:rPr>
              <a:t>Simple Network Management Protocol - SNMP</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0449376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347" y="1212574"/>
            <a:ext cx="11370366" cy="1107996"/>
          </a:xfrm>
          <a:prstGeom prst="rect">
            <a:avLst/>
          </a:prstGeom>
        </p:spPr>
        <p:txBody>
          <a:bodyPr wrap="square">
            <a:spAutoFit/>
          </a:bodyPr>
          <a:lstStyle/>
          <a:p>
            <a:pPr algn="just"/>
            <a:r>
              <a:rPr lang="en-US" sz="2200" b="1" dirty="0">
                <a:solidFill>
                  <a:prstClr val="black"/>
                </a:solidFill>
                <a:latin typeface="Times New Roman" pitchFamily="18" charset="0"/>
                <a:cs typeface="Times New Roman" pitchFamily="18" charset="0"/>
              </a:rPr>
              <a:t>Session Initiation Protocol </a:t>
            </a:r>
            <a:r>
              <a:rPr lang="en-US" sz="2200" dirty="0">
                <a:solidFill>
                  <a:prstClr val="black"/>
                </a:solidFill>
                <a:latin typeface="Times New Roman" pitchFamily="18" charset="0"/>
                <a:cs typeface="Times New Roman" pitchFamily="18" charset="0"/>
              </a:rPr>
              <a:t>(SIP) is a signaling protocol used for initiating, maintaining, modifying and terminating real-time sessions that involve video, voice, messaging and other communications applications and services between two or more endpoints on IP networks.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947" y="2637183"/>
            <a:ext cx="5454975" cy="4220817"/>
          </a:xfrm>
          <a:prstGeom prst="rect">
            <a:avLst/>
          </a:prstGeom>
        </p:spPr>
      </p:pic>
      <p:sp>
        <p:nvSpPr>
          <p:cNvPr id="4" name="Rectangle 3"/>
          <p:cNvSpPr/>
          <p:nvPr/>
        </p:nvSpPr>
        <p:spPr>
          <a:xfrm>
            <a:off x="4800600" y="76200"/>
            <a:ext cx="2745432" cy="707886"/>
          </a:xfrm>
          <a:prstGeom prst="rect">
            <a:avLst/>
          </a:prstGeom>
        </p:spPr>
        <p:txBody>
          <a:bodyPr wrap="none">
            <a:spAutoFit/>
          </a:bodyPr>
          <a:lstStyle/>
          <a:p>
            <a:r>
              <a:rPr lang="en-US" sz="4000" b="1" dirty="0">
                <a:solidFill>
                  <a:prstClr val="black"/>
                </a:solidFill>
                <a:latin typeface="Times New Roman" pitchFamily="18" charset="0"/>
                <a:cs typeface="Times New Roman" pitchFamily="18" charset="0"/>
              </a:rPr>
              <a:t>SIP &amp; RTP </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1719130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3035" y="950843"/>
            <a:ext cx="11135139" cy="1107996"/>
          </a:xfrm>
          <a:prstGeom prst="rect">
            <a:avLst/>
          </a:prstGeom>
        </p:spPr>
        <p:txBody>
          <a:bodyPr wrap="square">
            <a:spAutoFit/>
          </a:bodyPr>
          <a:lstStyle/>
          <a:p>
            <a:pPr algn="just"/>
            <a:r>
              <a:rPr lang="en-US" sz="2200" b="1" dirty="0">
                <a:solidFill>
                  <a:prstClr val="black"/>
                </a:solidFill>
                <a:latin typeface="Times New Roman" pitchFamily="18" charset="0"/>
                <a:cs typeface="Times New Roman" pitchFamily="18" charset="0"/>
              </a:rPr>
              <a:t>Real-Time Transport Protocol </a:t>
            </a:r>
            <a:r>
              <a:rPr lang="en-US" sz="2200" dirty="0">
                <a:solidFill>
                  <a:prstClr val="black"/>
                </a:solidFill>
                <a:latin typeface="Times New Roman" pitchFamily="18" charset="0"/>
                <a:cs typeface="Times New Roman" pitchFamily="18" charset="0"/>
              </a:rPr>
              <a:t>(RTP) is an Internet Protocol standard that specifies the way programs manage the real-time transmission of multimedia data over </a:t>
            </a:r>
            <a:r>
              <a:rPr lang="en-US" sz="2200" dirty="0" err="1">
                <a:solidFill>
                  <a:prstClr val="black"/>
                </a:solidFill>
                <a:latin typeface="Times New Roman" pitchFamily="18" charset="0"/>
                <a:cs typeface="Times New Roman" pitchFamily="18" charset="0"/>
              </a:rPr>
              <a:t>unicast</a:t>
            </a:r>
            <a:r>
              <a:rPr lang="en-US" sz="2200" dirty="0">
                <a:solidFill>
                  <a:prstClr val="black"/>
                </a:solidFill>
                <a:latin typeface="Times New Roman" pitchFamily="18" charset="0"/>
                <a:cs typeface="Times New Roman" pitchFamily="18" charset="0"/>
              </a:rPr>
              <a:t> or multicast network services.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244" y="2650435"/>
            <a:ext cx="8382000" cy="3105150"/>
          </a:xfrm>
          <a:prstGeom prst="rect">
            <a:avLst/>
          </a:prstGeom>
        </p:spPr>
      </p:pic>
    </p:spTree>
    <p:extLst>
      <p:ext uri="{BB962C8B-B14F-4D97-AF65-F5344CB8AC3E}">
        <p14:creationId xmlns:p14="http://schemas.microsoft.com/office/powerpoint/2010/main" val="35428352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574" y="914400"/>
            <a:ext cx="10065026" cy="4093428"/>
          </a:xfrm>
          <a:prstGeom prst="rect">
            <a:avLst/>
          </a:prstGeom>
        </p:spPr>
        <p:txBody>
          <a:bodyPr wrap="square">
            <a:spAutoFit/>
          </a:bodyPr>
          <a:lstStyle/>
          <a:p>
            <a:pPr marL="342900" indent="-342900" algn="just">
              <a:buFont typeface="Arial" panose="020B0604020202020204" pitchFamily="34" charset="0"/>
              <a:buChar char="•"/>
            </a:pPr>
            <a:r>
              <a:rPr lang="en-US" sz="2000" b="1" dirty="0">
                <a:solidFill>
                  <a:prstClr val="black"/>
                </a:solidFill>
              </a:rPr>
              <a:t>Transport layer security </a:t>
            </a:r>
            <a:r>
              <a:rPr lang="en-US" sz="2000" dirty="0">
                <a:solidFill>
                  <a:prstClr val="black"/>
                </a:solidFill>
              </a:rPr>
              <a:t>(TLS) is a protocol that provides communication security between client/server applications that communicate with each other over the Internet. </a:t>
            </a:r>
            <a:endParaRPr lang="en-US" sz="2000" dirty="0" smtClean="0">
              <a:solidFill>
                <a:prstClr val="black"/>
              </a:solidFill>
            </a:endParaRPr>
          </a:p>
          <a:p>
            <a:pPr marL="342900" indent="-342900" algn="just">
              <a:buFont typeface="Arial" panose="020B0604020202020204" pitchFamily="34" charset="0"/>
              <a:buChar char="•"/>
            </a:pPr>
            <a:endParaRPr lang="en-US" sz="2000" dirty="0">
              <a:solidFill>
                <a:prstClr val="black"/>
              </a:solidFill>
            </a:endParaRPr>
          </a:p>
          <a:p>
            <a:pPr marL="342900" indent="-342900" algn="just">
              <a:buFont typeface="Arial" panose="020B0604020202020204" pitchFamily="34" charset="0"/>
              <a:buChar char="•"/>
            </a:pPr>
            <a:r>
              <a:rPr lang="en-US" sz="2000" dirty="0">
                <a:solidFill>
                  <a:prstClr val="black"/>
                </a:solidFill>
              </a:rPr>
              <a:t>It enables privacy, integrity and protection for the data that's transmitted between different nodes on the Internet. TLS is a successor to the secure socket layer (SSL) protocol.</a:t>
            </a:r>
          </a:p>
          <a:p>
            <a:endParaRPr lang="en-US" sz="2000" dirty="0" smtClean="0">
              <a:solidFill>
                <a:prstClr val="black"/>
              </a:solidFill>
            </a:endParaRPr>
          </a:p>
          <a:p>
            <a:endParaRPr lang="en-US" sz="2000" dirty="0">
              <a:solidFill>
                <a:prstClr val="black"/>
              </a:solidFill>
            </a:endParaRPr>
          </a:p>
          <a:p>
            <a:r>
              <a:rPr lang="en-US" sz="2000" dirty="0">
                <a:solidFill>
                  <a:prstClr val="black"/>
                </a:solidFill>
              </a:rPr>
              <a:t>TLS protocol consists of two different </a:t>
            </a:r>
            <a:endParaRPr lang="en-US" sz="2000" dirty="0" smtClean="0">
              <a:solidFill>
                <a:prstClr val="black"/>
              </a:solidFill>
            </a:endParaRPr>
          </a:p>
          <a:p>
            <a:r>
              <a:rPr lang="en-US" sz="2000" dirty="0" smtClean="0">
                <a:solidFill>
                  <a:prstClr val="black"/>
                </a:solidFill>
              </a:rPr>
              <a:t>layers </a:t>
            </a:r>
            <a:r>
              <a:rPr lang="en-US" sz="2000" dirty="0">
                <a:solidFill>
                  <a:prstClr val="black"/>
                </a:solidFill>
              </a:rPr>
              <a:t>of sub-protocols</a:t>
            </a:r>
            <a:r>
              <a:rPr lang="en-US" sz="2000" dirty="0" smtClean="0">
                <a:solidFill>
                  <a:prstClr val="black"/>
                </a:solidFill>
              </a:rPr>
              <a:t>:</a:t>
            </a:r>
          </a:p>
          <a:p>
            <a:endParaRPr lang="en-US" sz="2000" dirty="0">
              <a:solidFill>
                <a:prstClr val="black"/>
              </a:solidFill>
            </a:endParaRPr>
          </a:p>
          <a:p>
            <a:endParaRPr lang="en-US" sz="2000" b="1" dirty="0">
              <a:solidFill>
                <a:prstClr val="black"/>
              </a:solidFill>
            </a:endParaRPr>
          </a:p>
          <a:p>
            <a:pPr marL="285750" indent="-285750">
              <a:buFont typeface="Arial" panose="020B0604020202020204" pitchFamily="34" charset="0"/>
              <a:buChar char="•"/>
            </a:pPr>
            <a:r>
              <a:rPr lang="en-US" sz="2000" b="1" dirty="0">
                <a:solidFill>
                  <a:prstClr val="black"/>
                </a:solidFill>
              </a:rPr>
              <a:t>TLS Handshake Protocol</a:t>
            </a:r>
          </a:p>
          <a:p>
            <a:pPr marL="285750" indent="-285750">
              <a:buFont typeface="Arial" panose="020B0604020202020204" pitchFamily="34" charset="0"/>
              <a:buChar char="•"/>
            </a:pPr>
            <a:r>
              <a:rPr lang="en-US" sz="2000" b="1" dirty="0">
                <a:solidFill>
                  <a:prstClr val="black"/>
                </a:solidFill>
              </a:rPr>
              <a:t>TLS Record Protocol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264" y="3114261"/>
            <a:ext cx="5470556" cy="3743739"/>
          </a:xfrm>
          <a:prstGeom prst="rect">
            <a:avLst/>
          </a:prstGeom>
        </p:spPr>
      </p:pic>
      <p:sp>
        <p:nvSpPr>
          <p:cNvPr id="4" name="Rectangle 3"/>
          <p:cNvSpPr/>
          <p:nvPr/>
        </p:nvSpPr>
        <p:spPr>
          <a:xfrm>
            <a:off x="5910222" y="3213746"/>
            <a:ext cx="500458" cy="369332"/>
          </a:xfrm>
          <a:prstGeom prst="rect">
            <a:avLst/>
          </a:prstGeom>
        </p:spPr>
        <p:txBody>
          <a:bodyPr wrap="none">
            <a:spAutoFit/>
          </a:bodyPr>
          <a:lstStyle/>
          <a:p>
            <a:r>
              <a:rPr lang="en-US" b="1" dirty="0">
                <a:solidFill>
                  <a:prstClr val="black"/>
                </a:solidFill>
              </a:rPr>
              <a:t>TLS</a:t>
            </a:r>
            <a:endParaRPr lang="en-GB" b="1" dirty="0">
              <a:solidFill>
                <a:prstClr val="black"/>
              </a:solidFill>
            </a:endParaRPr>
          </a:p>
        </p:txBody>
      </p:sp>
      <p:sp>
        <p:nvSpPr>
          <p:cNvPr id="5" name="Rectangle 4"/>
          <p:cNvSpPr/>
          <p:nvPr/>
        </p:nvSpPr>
        <p:spPr>
          <a:xfrm>
            <a:off x="4906647" y="156772"/>
            <a:ext cx="1152880" cy="707886"/>
          </a:xfrm>
          <a:prstGeom prst="rect">
            <a:avLst/>
          </a:prstGeom>
        </p:spPr>
        <p:txBody>
          <a:bodyPr wrap="none">
            <a:spAutoFit/>
          </a:bodyPr>
          <a:lstStyle/>
          <a:p>
            <a:r>
              <a:rPr lang="en-US" sz="4000" b="1" dirty="0">
                <a:solidFill>
                  <a:prstClr val="black"/>
                </a:solidFill>
                <a:latin typeface="Times New Roman" pitchFamily="18" charset="0"/>
                <a:cs typeface="Times New Roman" pitchFamily="18" charset="0"/>
              </a:rPr>
              <a:t>TLS</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6361289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619" y="2166720"/>
            <a:ext cx="7549040" cy="4691279"/>
          </a:xfrm>
          <a:prstGeom prst="rect">
            <a:avLst/>
          </a:prstGeom>
        </p:spPr>
      </p:pic>
      <p:sp>
        <p:nvSpPr>
          <p:cNvPr id="3" name="Rectangle 2"/>
          <p:cNvSpPr/>
          <p:nvPr/>
        </p:nvSpPr>
        <p:spPr>
          <a:xfrm>
            <a:off x="609600" y="1164266"/>
            <a:ext cx="9939130" cy="830997"/>
          </a:xfrm>
          <a:prstGeom prst="rect">
            <a:avLst/>
          </a:prstGeom>
        </p:spPr>
        <p:txBody>
          <a:bodyPr wrap="square">
            <a:spAutoFit/>
          </a:bodyPr>
          <a:lstStyle/>
          <a:p>
            <a:r>
              <a:rPr lang="en-US" sz="2400" b="1" dirty="0">
                <a:solidFill>
                  <a:srgbClr val="C00000"/>
                </a:solidFill>
                <a:latin typeface="Times New Roman" pitchFamily="18" charset="0"/>
                <a:cs typeface="Times New Roman" pitchFamily="18" charset="0"/>
              </a:rPr>
              <a:t>Ping</a:t>
            </a:r>
            <a:r>
              <a:rPr lang="en-US" sz="2400" dirty="0">
                <a:solidFill>
                  <a:srgbClr val="C00000"/>
                </a:solidFill>
                <a:latin typeface="Times New Roman" pitchFamily="18" charset="0"/>
                <a:cs typeface="Times New Roman" pitchFamily="18" charset="0"/>
              </a:rPr>
              <a:t> </a:t>
            </a:r>
            <a:r>
              <a:rPr lang="en-US" sz="2400" b="1" dirty="0">
                <a:solidFill>
                  <a:srgbClr val="C00000"/>
                </a:solidFill>
                <a:latin typeface="Times New Roman" pitchFamily="18" charset="0"/>
                <a:cs typeface="Times New Roman" pitchFamily="18" charset="0"/>
              </a:rPr>
              <a:t>Command: </a:t>
            </a:r>
            <a:r>
              <a:rPr lang="en-US" sz="2400" dirty="0" smtClean="0">
                <a:solidFill>
                  <a:prstClr val="black"/>
                </a:solidFill>
                <a:latin typeface="Times New Roman" pitchFamily="18" charset="0"/>
                <a:cs typeface="Times New Roman" pitchFamily="18" charset="0"/>
              </a:rPr>
              <a:t>It </a:t>
            </a:r>
            <a:r>
              <a:rPr lang="en-US" sz="2400" dirty="0">
                <a:solidFill>
                  <a:prstClr val="black"/>
                </a:solidFill>
                <a:latin typeface="Times New Roman" pitchFamily="18" charset="0"/>
                <a:cs typeface="Times New Roman" pitchFamily="18" charset="0"/>
              </a:rPr>
              <a:t>helps to verify the IP connectivity when troubleshooting.</a:t>
            </a:r>
          </a:p>
          <a:p>
            <a:r>
              <a:rPr lang="en-US" sz="2400" dirty="0">
                <a:solidFill>
                  <a:prstClr val="black"/>
                </a:solidFill>
                <a:latin typeface="Times New Roman" pitchFamily="18" charset="0"/>
                <a:cs typeface="Times New Roman" pitchFamily="18" charset="0"/>
              </a:rPr>
              <a:t>Go to </a:t>
            </a:r>
            <a:r>
              <a:rPr lang="en-US" sz="2400" dirty="0" err="1">
                <a:solidFill>
                  <a:prstClr val="black"/>
                </a:solidFill>
                <a:latin typeface="Times New Roman" pitchFamily="18" charset="0"/>
                <a:cs typeface="Times New Roman" pitchFamily="18" charset="0"/>
              </a:rPr>
              <a:t>Win+R</a:t>
            </a:r>
            <a:r>
              <a:rPr lang="en-US" sz="2400" dirty="0">
                <a:solidFill>
                  <a:prstClr val="black"/>
                </a:solidFill>
                <a:latin typeface="Times New Roman" pitchFamily="18" charset="0"/>
                <a:cs typeface="Times New Roman" pitchFamily="18" charset="0"/>
              </a:rPr>
              <a:t> =&gt; CMD and type ping example.com</a:t>
            </a:r>
            <a:endParaRPr lang="pt-PT" sz="2400" dirty="0">
              <a:solidFill>
                <a:prstClr val="black"/>
              </a:solidFill>
              <a:latin typeface="Times New Roman" pitchFamily="18" charset="0"/>
              <a:cs typeface="Times New Roman" pitchFamily="18" charset="0"/>
            </a:endParaRPr>
          </a:p>
        </p:txBody>
      </p:sp>
      <p:sp>
        <p:nvSpPr>
          <p:cNvPr id="4" name="Rectangle 3"/>
          <p:cNvSpPr/>
          <p:nvPr/>
        </p:nvSpPr>
        <p:spPr>
          <a:xfrm>
            <a:off x="3352799" y="284922"/>
            <a:ext cx="6051080" cy="707886"/>
          </a:xfrm>
          <a:prstGeom prst="rect">
            <a:avLst/>
          </a:prstGeom>
        </p:spPr>
        <p:txBody>
          <a:bodyPr wrap="none">
            <a:spAutoFit/>
          </a:bodyPr>
          <a:lstStyle/>
          <a:p>
            <a:r>
              <a:rPr lang="en-US" sz="4000" b="1" dirty="0">
                <a:solidFill>
                  <a:prstClr val="black"/>
                </a:solidFill>
                <a:latin typeface="Times New Roman" pitchFamily="18" charset="0"/>
                <a:cs typeface="Times New Roman" pitchFamily="18" charset="0"/>
              </a:rPr>
              <a:t>Testing the Network Layer</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122938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533401"/>
            <a:ext cx="8839200" cy="5632311"/>
          </a:xfrm>
          <a:prstGeom prst="rect">
            <a:avLst/>
          </a:prstGeom>
        </p:spPr>
        <p:txBody>
          <a:bodyPr wrap="square">
            <a:spAutoFit/>
          </a:bodyPr>
          <a:lstStyle/>
          <a:p>
            <a:r>
              <a:rPr lang="en-US" sz="2400" b="1" dirty="0" err="1">
                <a:solidFill>
                  <a:srgbClr val="C00000"/>
                </a:solidFill>
                <a:latin typeface="Times New Roman" pitchFamily="18" charset="0"/>
                <a:cs typeface="Times New Roman" pitchFamily="18" charset="0"/>
              </a:rPr>
              <a:t>Traceroute</a:t>
            </a:r>
            <a:r>
              <a:rPr lang="en-US" sz="2400" b="1" dirty="0">
                <a:solidFill>
                  <a:srgbClr val="C00000"/>
                </a:solidFill>
                <a:latin typeface="Times New Roman" pitchFamily="18" charset="0"/>
                <a:cs typeface="Times New Roman" pitchFamily="18" charset="0"/>
              </a:rPr>
              <a:t> Command: </a:t>
            </a:r>
          </a:p>
          <a:p>
            <a:endParaRPr lang="en-US" sz="2400" dirty="0">
              <a:solidFill>
                <a:prstClr val="black"/>
              </a:solidFill>
              <a:latin typeface="Times New Roman" pitchFamily="18" charset="0"/>
              <a:cs typeface="Times New Roman" pitchFamily="18" charset="0"/>
            </a:endParaRPr>
          </a:p>
          <a:p>
            <a:r>
              <a:rPr lang="en-US" sz="2400" dirty="0" err="1">
                <a:solidFill>
                  <a:prstClr val="black"/>
                </a:solidFill>
                <a:latin typeface="Times New Roman" pitchFamily="18" charset="0"/>
                <a:cs typeface="Times New Roman" pitchFamily="18" charset="0"/>
              </a:rPr>
              <a:t>Traceroute</a:t>
            </a:r>
            <a:r>
              <a:rPr lang="en-US" sz="2400" dirty="0">
                <a:solidFill>
                  <a:prstClr val="black"/>
                </a:solidFill>
                <a:latin typeface="Times New Roman" pitchFamily="18" charset="0"/>
                <a:cs typeface="Times New Roman" pitchFamily="18" charset="0"/>
              </a:rPr>
              <a:t> is used to diagnose network routing issues.</a:t>
            </a:r>
          </a:p>
          <a:p>
            <a:endParaRPr lang="en-US" sz="2400" dirty="0">
              <a:solidFill>
                <a:prstClr val="black"/>
              </a:solidFill>
              <a:latin typeface="Times New Roman" pitchFamily="18" charset="0"/>
              <a:cs typeface="Times New Roman" pitchFamily="18" charset="0"/>
            </a:endParaRPr>
          </a:p>
          <a:p>
            <a:pPr marL="285750" indent="-285750">
              <a:buFont typeface="Arial" panose="020B0604020202020204" pitchFamily="34" charset="0"/>
              <a:buChar char="•"/>
            </a:pPr>
            <a:r>
              <a:rPr lang="en-US" sz="2400" dirty="0">
                <a:solidFill>
                  <a:prstClr val="black"/>
                </a:solidFill>
                <a:latin typeface="Times New Roman" pitchFamily="18" charset="0"/>
                <a:cs typeface="Times New Roman" pitchFamily="18" charset="0"/>
              </a:rPr>
              <a:t>When you connect to another computer, your traffic does not go directly to the machine you are attempting to connect to. </a:t>
            </a:r>
          </a:p>
          <a:p>
            <a:pPr marL="285750" indent="-285750">
              <a:buFont typeface="Arial" panose="020B0604020202020204" pitchFamily="34" charset="0"/>
              <a:buChar char="•"/>
            </a:pPr>
            <a:r>
              <a:rPr lang="en-US" sz="2400" dirty="0">
                <a:solidFill>
                  <a:prstClr val="black"/>
                </a:solidFill>
                <a:latin typeface="Times New Roman" pitchFamily="18" charset="0"/>
                <a:cs typeface="Times New Roman" pitchFamily="18" charset="0"/>
              </a:rPr>
              <a:t>Instead it goes through multiple machines on the Internet known as routers. These machines serve the sole purpose of controlling how your traffic gets to your destination. </a:t>
            </a:r>
          </a:p>
          <a:p>
            <a:pPr marL="285750" indent="-285750">
              <a:buFont typeface="Arial" panose="020B0604020202020204" pitchFamily="34" charset="0"/>
              <a:buChar char="•"/>
            </a:pPr>
            <a:r>
              <a:rPr lang="en-US" sz="2400" dirty="0">
                <a:solidFill>
                  <a:prstClr val="black"/>
                </a:solidFill>
                <a:latin typeface="Times New Roman" pitchFamily="18" charset="0"/>
                <a:cs typeface="Times New Roman" pitchFamily="18" charset="0"/>
              </a:rPr>
              <a:t>If any one connection fails, you will not be able to connect to the intended destination.</a:t>
            </a:r>
          </a:p>
          <a:p>
            <a:pPr marL="285750" indent="-285750">
              <a:buFont typeface="Arial" panose="020B0604020202020204" pitchFamily="34" charset="0"/>
              <a:buChar char="•"/>
            </a:pPr>
            <a:r>
              <a:rPr lang="en-US" sz="2400" dirty="0">
                <a:solidFill>
                  <a:prstClr val="black"/>
                </a:solidFill>
                <a:latin typeface="Times New Roman" pitchFamily="18" charset="0"/>
                <a:cs typeface="Times New Roman" pitchFamily="18" charset="0"/>
              </a:rPr>
              <a:t>The purpose of this utility is to show you the path your traffic takes when you are attempting to connect to another machine.</a:t>
            </a:r>
          </a:p>
          <a:p>
            <a:endParaRPr lang="en-US" sz="2400" b="1" dirty="0">
              <a:solidFill>
                <a:srgbClr val="FF0000"/>
              </a:solidFill>
              <a:latin typeface="Times New Roman" pitchFamily="18" charset="0"/>
              <a:cs typeface="Times New Roman" pitchFamily="18" charset="0"/>
            </a:endParaRPr>
          </a:p>
          <a:p>
            <a:r>
              <a:rPr lang="en-US" sz="2400" b="1" dirty="0">
                <a:solidFill>
                  <a:srgbClr val="0075B3"/>
                </a:solidFill>
                <a:latin typeface="Times New Roman" pitchFamily="18" charset="0"/>
                <a:cs typeface="Times New Roman" pitchFamily="18" charset="0"/>
              </a:rPr>
              <a:t>	</a:t>
            </a:r>
            <a:endParaRPr lang="en-US" b="1" dirty="0">
              <a:solidFill>
                <a:srgbClr val="2B0A3D"/>
              </a:solidFill>
            </a:endParaRPr>
          </a:p>
        </p:txBody>
      </p:sp>
    </p:spTree>
    <p:extLst>
      <p:ext uri="{BB962C8B-B14F-4D97-AF65-F5344CB8AC3E}">
        <p14:creationId xmlns:p14="http://schemas.microsoft.com/office/powerpoint/2010/main" val="20873053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11690" y="699109"/>
            <a:ext cx="7399746" cy="4601761"/>
          </a:xfrm>
          <a:prstGeom prst="rect">
            <a:avLst/>
          </a:prstGeom>
        </p:spPr>
      </p:pic>
      <p:sp>
        <p:nvSpPr>
          <p:cNvPr id="3" name="Rectangle 2"/>
          <p:cNvSpPr/>
          <p:nvPr/>
        </p:nvSpPr>
        <p:spPr>
          <a:xfrm>
            <a:off x="129209" y="208722"/>
            <a:ext cx="4572000" cy="3046988"/>
          </a:xfrm>
          <a:prstGeom prst="rect">
            <a:avLst/>
          </a:prstGeom>
        </p:spPr>
        <p:txBody>
          <a:bodyPr>
            <a:spAutoFit/>
          </a:bodyPr>
          <a:lstStyle/>
          <a:p>
            <a:r>
              <a:rPr lang="en-US" sz="2400" b="1" dirty="0" err="1">
                <a:solidFill>
                  <a:srgbClr val="C00000"/>
                </a:solidFill>
                <a:latin typeface="Times New Roman" pitchFamily="18" charset="0"/>
                <a:cs typeface="Times New Roman" pitchFamily="18" charset="0"/>
              </a:rPr>
              <a:t>Traceroute</a:t>
            </a:r>
            <a:r>
              <a:rPr lang="en-US" sz="2400" b="1" dirty="0">
                <a:solidFill>
                  <a:srgbClr val="C00000"/>
                </a:solidFill>
                <a:latin typeface="Times New Roman" pitchFamily="18" charset="0"/>
                <a:cs typeface="Times New Roman" pitchFamily="18" charset="0"/>
              </a:rPr>
              <a:t> </a:t>
            </a:r>
            <a:r>
              <a:rPr lang="en-US" sz="2400" b="1" dirty="0" smtClean="0">
                <a:solidFill>
                  <a:srgbClr val="C00000"/>
                </a:solidFill>
                <a:latin typeface="Times New Roman" pitchFamily="18" charset="0"/>
                <a:cs typeface="Times New Roman" pitchFamily="18" charset="0"/>
              </a:rPr>
              <a:t>Practical : </a:t>
            </a:r>
          </a:p>
          <a:p>
            <a:endParaRPr lang="en-US" sz="2400" b="1" dirty="0" smtClean="0">
              <a:solidFill>
                <a:srgbClr val="C00000"/>
              </a:solidFill>
              <a:latin typeface="Times New Roman" pitchFamily="18" charset="0"/>
              <a:cs typeface="Times New Roman" pitchFamily="18" charset="0"/>
            </a:endParaRPr>
          </a:p>
          <a:p>
            <a:pPr marL="342900" indent="-342900">
              <a:buFont typeface="Wingdings" panose="05000000000000000000" pitchFamily="2" charset="2"/>
              <a:buChar char="Ø"/>
            </a:pPr>
            <a:r>
              <a:rPr lang="en-US" sz="2400" dirty="0" smtClean="0">
                <a:solidFill>
                  <a:prstClr val="black"/>
                </a:solidFill>
                <a:latin typeface="Times New Roman" pitchFamily="18" charset="0"/>
                <a:cs typeface="Times New Roman" pitchFamily="18" charset="0"/>
              </a:rPr>
              <a:t>click </a:t>
            </a:r>
            <a:r>
              <a:rPr lang="en-US" sz="2400" b="1" dirty="0">
                <a:solidFill>
                  <a:prstClr val="black"/>
                </a:solidFill>
                <a:latin typeface="Times New Roman" pitchFamily="18" charset="0"/>
                <a:cs typeface="Times New Roman" pitchFamily="18" charset="0"/>
              </a:rPr>
              <a:t>Start</a:t>
            </a:r>
            <a:r>
              <a:rPr lang="en-US" sz="2400" dirty="0">
                <a:solidFill>
                  <a:prstClr val="black"/>
                </a:solidFill>
                <a:latin typeface="Times New Roman" pitchFamily="18" charset="0"/>
                <a:cs typeface="Times New Roman" pitchFamily="18" charset="0"/>
              </a:rPr>
              <a:t> </a:t>
            </a:r>
          </a:p>
          <a:p>
            <a:endParaRPr lang="en-US" sz="2400" dirty="0">
              <a:solidFill>
                <a:prstClr val="black"/>
              </a:solidFill>
              <a:latin typeface="Times New Roman" pitchFamily="18" charset="0"/>
              <a:cs typeface="Times New Roman" pitchFamily="18" charset="0"/>
            </a:endParaRPr>
          </a:p>
          <a:p>
            <a:pPr>
              <a:buFont typeface="Wingdings" pitchFamily="2" charset="2"/>
              <a:buChar char="Ø"/>
            </a:pPr>
            <a:r>
              <a:rPr lang="en-US" sz="2400" dirty="0">
                <a:solidFill>
                  <a:prstClr val="black"/>
                </a:solidFill>
                <a:latin typeface="Times New Roman" pitchFamily="18" charset="0"/>
                <a:cs typeface="Times New Roman" pitchFamily="18" charset="0"/>
              </a:rPr>
              <a:t>on the search type </a:t>
            </a:r>
            <a:r>
              <a:rPr lang="en-US" sz="2400" b="1" dirty="0">
                <a:solidFill>
                  <a:prstClr val="black"/>
                </a:solidFill>
                <a:latin typeface="Times New Roman" pitchFamily="18" charset="0"/>
                <a:cs typeface="Times New Roman" pitchFamily="18" charset="0"/>
              </a:rPr>
              <a:t>CMD</a:t>
            </a:r>
          </a:p>
          <a:p>
            <a:r>
              <a:rPr lang="en-US" sz="2400" dirty="0">
                <a:solidFill>
                  <a:prstClr val="black"/>
                </a:solidFill>
                <a:latin typeface="Times New Roman" pitchFamily="18" charset="0"/>
                <a:cs typeface="Times New Roman" pitchFamily="18" charset="0"/>
              </a:rPr>
              <a:t>                  </a:t>
            </a:r>
          </a:p>
          <a:p>
            <a:pPr>
              <a:buFont typeface="Wingdings" pitchFamily="2" charset="2"/>
              <a:buChar char="Ø"/>
            </a:pPr>
            <a:r>
              <a:rPr lang="en-US" sz="2400" dirty="0">
                <a:solidFill>
                  <a:prstClr val="black"/>
                </a:solidFill>
                <a:latin typeface="Times New Roman" pitchFamily="18" charset="0"/>
                <a:cs typeface="Times New Roman" pitchFamily="18" charset="0"/>
              </a:rPr>
              <a:t> Once you have your Terminal box open</a:t>
            </a:r>
          </a:p>
        </p:txBody>
      </p:sp>
    </p:spTree>
    <p:extLst>
      <p:ext uri="{BB962C8B-B14F-4D97-AF65-F5344CB8AC3E}">
        <p14:creationId xmlns:p14="http://schemas.microsoft.com/office/powerpoint/2010/main" val="38289968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8936" y="1487576"/>
            <a:ext cx="6352448" cy="4290371"/>
          </a:xfrm>
          <a:prstGeom prst="rect">
            <a:avLst/>
          </a:prstGeom>
        </p:spPr>
      </p:pic>
      <p:sp>
        <p:nvSpPr>
          <p:cNvPr id="3" name="Rectangle 2"/>
          <p:cNvSpPr/>
          <p:nvPr/>
        </p:nvSpPr>
        <p:spPr>
          <a:xfrm>
            <a:off x="331303" y="1581091"/>
            <a:ext cx="5340627" cy="3477875"/>
          </a:xfrm>
          <a:prstGeom prst="rect">
            <a:avLst/>
          </a:prstGeom>
        </p:spPr>
        <p:txBody>
          <a:bodyPr wrap="square">
            <a:spAutoFit/>
          </a:bodyPr>
          <a:lstStyle/>
          <a:p>
            <a:pPr>
              <a:buFont typeface="Wingdings" pitchFamily="2" charset="2"/>
              <a:buChar char="Ø"/>
            </a:pPr>
            <a:r>
              <a:rPr lang="en-US" sz="2200" dirty="0">
                <a:solidFill>
                  <a:prstClr val="black"/>
                </a:solidFill>
                <a:latin typeface="Times New Roman" pitchFamily="18" charset="0"/>
                <a:cs typeface="Times New Roman" pitchFamily="18" charset="0"/>
              </a:rPr>
              <a:t>Internet Control Message Protocol (ICMP) is a TCP/IP network layer protocol that provides troubleshooting, control and error message </a:t>
            </a:r>
          </a:p>
          <a:p>
            <a:pPr>
              <a:buFont typeface="Wingdings" pitchFamily="2" charset="2"/>
              <a:buChar char="Ø"/>
            </a:pPr>
            <a:r>
              <a:rPr lang="en-US" sz="2200" dirty="0">
                <a:solidFill>
                  <a:prstClr val="black"/>
                </a:solidFill>
                <a:latin typeface="Times New Roman" pitchFamily="18" charset="0"/>
                <a:cs typeface="Times New Roman" pitchFamily="18" charset="0"/>
              </a:rPr>
              <a:t>ICMP is most frequently used in operating </a:t>
            </a:r>
            <a:r>
              <a:rPr lang="en-US" sz="2200" dirty="0">
                <a:solidFill>
                  <a:srgbClr val="2B0A3D"/>
                </a:solidFill>
                <a:latin typeface="Times New Roman" pitchFamily="18" charset="0"/>
                <a:cs typeface="Times New Roman" pitchFamily="18" charset="0"/>
              </a:rPr>
              <a:t>systems for networked computers, where it transmits error messages.</a:t>
            </a:r>
          </a:p>
          <a:p>
            <a:pPr>
              <a:buFont typeface="Wingdings" pitchFamily="2" charset="2"/>
              <a:buChar char="Ø"/>
            </a:pPr>
            <a:endParaRPr lang="en-US" sz="2200" dirty="0">
              <a:solidFill>
                <a:srgbClr val="2B0A3D"/>
              </a:solidFill>
              <a:latin typeface="Times New Roman" pitchFamily="18" charset="0"/>
              <a:cs typeface="Times New Roman" pitchFamily="18" charset="0"/>
            </a:endParaRPr>
          </a:p>
          <a:p>
            <a:pPr marL="285750" indent="-285750">
              <a:buFont typeface="Wingdings" pitchFamily="2" charset="2"/>
              <a:buChar char="Ø"/>
            </a:pPr>
            <a:r>
              <a:rPr lang="en-US" sz="2200" dirty="0">
                <a:solidFill>
                  <a:prstClr val="black"/>
                </a:solidFill>
                <a:latin typeface="Times New Roman" pitchFamily="18" charset="0"/>
                <a:cs typeface="Times New Roman" pitchFamily="18" charset="0"/>
              </a:rPr>
              <a:t>Internet Control Message Protocol is also </a:t>
            </a:r>
            <a:r>
              <a:rPr lang="en-US" sz="2200" dirty="0">
                <a:solidFill>
                  <a:srgbClr val="2B0A3D"/>
                </a:solidFill>
                <a:latin typeface="Times New Roman" pitchFamily="18" charset="0"/>
                <a:cs typeface="Times New Roman" pitchFamily="18" charset="0"/>
              </a:rPr>
              <a:t>known</a:t>
            </a:r>
            <a:r>
              <a:rPr lang="en-US" sz="2200" dirty="0">
                <a:solidFill>
                  <a:prstClr val="white"/>
                </a:solidFill>
                <a:latin typeface="Times New Roman" pitchFamily="18" charset="0"/>
                <a:cs typeface="Times New Roman" pitchFamily="18" charset="0"/>
              </a:rPr>
              <a:t> </a:t>
            </a:r>
            <a:r>
              <a:rPr lang="en-US" sz="2200" dirty="0">
                <a:solidFill>
                  <a:srgbClr val="2B0A3D"/>
                </a:solidFill>
                <a:latin typeface="Times New Roman" pitchFamily="18" charset="0"/>
                <a:cs typeface="Times New Roman" pitchFamily="18" charset="0"/>
              </a:rPr>
              <a:t>as RFC 792.</a:t>
            </a:r>
            <a:endParaRPr lang="en-GB" sz="2200" dirty="0">
              <a:solidFill>
                <a:prstClr val="black"/>
              </a:solidFill>
              <a:latin typeface="Times New Roman" pitchFamily="18" charset="0"/>
              <a:cs typeface="Times New Roman" pitchFamily="18" charset="0"/>
            </a:endParaRPr>
          </a:p>
        </p:txBody>
      </p:sp>
      <p:sp>
        <p:nvSpPr>
          <p:cNvPr id="4" name="Rectangle 3"/>
          <p:cNvSpPr/>
          <p:nvPr/>
        </p:nvSpPr>
        <p:spPr>
          <a:xfrm>
            <a:off x="1409698" y="257652"/>
            <a:ext cx="9067800" cy="1323439"/>
          </a:xfrm>
          <a:prstGeom prst="rect">
            <a:avLst/>
          </a:prstGeom>
        </p:spPr>
        <p:txBody>
          <a:bodyPr wrap="square">
            <a:spAutoFit/>
          </a:bodyPr>
          <a:lstStyle/>
          <a:p>
            <a:pPr algn="ctr"/>
            <a:r>
              <a:rPr lang="en-US" sz="4000" b="1" dirty="0">
                <a:solidFill>
                  <a:prstClr val="black"/>
                </a:solidFill>
                <a:latin typeface="Times New Roman" pitchFamily="18" charset="0"/>
                <a:cs typeface="Times New Roman" pitchFamily="18" charset="0"/>
              </a:rPr>
              <a:t>Internet Control Message Protocol (ICMP)</a:t>
            </a:r>
            <a:endParaRPr lang="en-GB"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183528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30"/>
          </p:nvPr>
        </p:nvSpPr>
        <p:spPr>
          <a:xfrm>
            <a:off x="2852530" y="1811632"/>
            <a:ext cx="9220200" cy="2743200"/>
          </a:xfrm>
        </p:spPr>
        <p:txBody>
          <a:bodyPr>
            <a:noAutofit/>
          </a:bodyPr>
          <a:lstStyle/>
          <a:p>
            <a:pPr marL="914400" lvl="2" indent="0">
              <a:buNone/>
            </a:pPr>
            <a:r>
              <a:rPr lang="en-US" sz="7200" b="1" dirty="0">
                <a:solidFill>
                  <a:srgbClr val="0070C0"/>
                </a:solidFill>
              </a:rPr>
              <a:t>OSI Transport Layer</a:t>
            </a:r>
          </a:p>
          <a:p>
            <a:pPr marL="914400" lvl="2" indent="0">
              <a:buNone/>
            </a:pPr>
            <a:endParaRPr lang="en-US" sz="7200" b="1" dirty="0">
              <a:solidFill>
                <a:srgbClr val="0070C0"/>
              </a:solidFill>
            </a:endParaRPr>
          </a:p>
          <a:p>
            <a:pPr>
              <a:lnSpc>
                <a:spcPct val="110000"/>
              </a:lnSpc>
            </a:pP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56217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138" y="404813"/>
            <a:ext cx="10169112" cy="863600"/>
          </a:xfrm>
        </p:spPr>
        <p:txBody>
          <a:bodyPr/>
          <a:lstStyle/>
          <a:p>
            <a:r>
              <a:rPr lang="en-US" dirty="0" smtClean="0"/>
              <a:t>Transport layer roles &amp; services:</a:t>
            </a:r>
            <a:endParaRPr lang="en-US" dirty="0"/>
          </a:p>
        </p:txBody>
      </p:sp>
      <p:sp>
        <p:nvSpPr>
          <p:cNvPr id="3" name="Content Placeholder 2"/>
          <p:cNvSpPr>
            <a:spLocks noGrp="1"/>
          </p:cNvSpPr>
          <p:nvPr>
            <p:ph idx="4294967295"/>
          </p:nvPr>
        </p:nvSpPr>
        <p:spPr>
          <a:xfrm>
            <a:off x="278295" y="1624428"/>
            <a:ext cx="9667461" cy="4351337"/>
          </a:xfrm>
        </p:spPr>
        <p:txBody>
          <a:bodyPr>
            <a:normAutofit/>
          </a:bodyPr>
          <a:lstStyle/>
          <a:p>
            <a:pPr marL="342900" indent="-342900">
              <a:buFont typeface="Arial" panose="020B0604020202020204" pitchFamily="34" charset="0"/>
              <a:buChar char="•"/>
            </a:pPr>
            <a:r>
              <a:rPr lang="en-US" sz="2400" b="1" dirty="0" smtClean="0">
                <a:solidFill>
                  <a:srgbClr val="A9518B"/>
                </a:solidFill>
              </a:rPr>
              <a:t>Heart of OSI</a:t>
            </a:r>
          </a:p>
          <a:p>
            <a:pPr marL="342900" indent="-342900">
              <a:buFont typeface="Arial" panose="020B0604020202020204" pitchFamily="34" charset="0"/>
              <a:buChar char="•"/>
            </a:pPr>
            <a:r>
              <a:rPr lang="en-US" sz="2400" dirty="0" smtClean="0"/>
              <a:t>Segmenting data/ Re assembling segments</a:t>
            </a:r>
          </a:p>
          <a:p>
            <a:pPr marL="342900" indent="-342900">
              <a:buFont typeface="Arial" panose="020B0604020202020204" pitchFamily="34" charset="0"/>
              <a:buChar char="•"/>
            </a:pPr>
            <a:r>
              <a:rPr lang="en-US" sz="2400" dirty="0" smtClean="0"/>
              <a:t>Handles errors and data losses.</a:t>
            </a:r>
          </a:p>
          <a:p>
            <a:pPr marL="342900" indent="-342900">
              <a:buFont typeface="Arial" panose="020B0604020202020204" pitchFamily="34" charset="0"/>
              <a:buChar char="•"/>
            </a:pPr>
            <a:r>
              <a:rPr lang="en-US" sz="2400" dirty="0" smtClean="0"/>
              <a:t>Protocols: TCP, SPX, NETBIOS, ATP ,NWLINK.</a:t>
            </a:r>
          </a:p>
          <a:p>
            <a:pPr marL="342900" indent="-342900">
              <a:buFont typeface="Arial" panose="020B0604020202020204" pitchFamily="34" charset="0"/>
              <a:buChar char="•"/>
            </a:pPr>
            <a:r>
              <a:rPr lang="en-US" sz="2400" dirty="0" smtClean="0"/>
              <a:t>Network devices: Router, Gateway</a:t>
            </a:r>
            <a:endParaRPr lang="en-US" sz="2400" dirty="0"/>
          </a:p>
        </p:txBody>
      </p:sp>
      <p:pic>
        <p:nvPicPr>
          <p:cNvPr id="4" name="Picture 3"/>
          <p:cNvPicPr>
            <a:picLocks noChangeAspect="1"/>
          </p:cNvPicPr>
          <p:nvPr/>
        </p:nvPicPr>
        <p:blipFill>
          <a:blip r:embed="rId2"/>
          <a:stretch>
            <a:fillRect/>
          </a:stretch>
        </p:blipFill>
        <p:spPr>
          <a:xfrm>
            <a:off x="5638800" y="3368675"/>
            <a:ext cx="6553200" cy="2943225"/>
          </a:xfrm>
          <a:prstGeom prst="rect">
            <a:avLst/>
          </a:prstGeom>
        </p:spPr>
      </p:pic>
    </p:spTree>
    <p:extLst>
      <p:ext uri="{BB962C8B-B14F-4D97-AF65-F5344CB8AC3E}">
        <p14:creationId xmlns:p14="http://schemas.microsoft.com/office/powerpoint/2010/main" val="2622964309"/>
      </p:ext>
    </p:extLst>
  </p:cSld>
  <p:clrMapOvr>
    <a:masterClrMapping/>
  </p:clrMapOvr>
</p:sld>
</file>

<file path=ppt/theme/theme1.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1310</TotalTime>
  <Words>5856</Words>
  <Application>Microsoft Office PowerPoint</Application>
  <PresentationFormat>Widescreen</PresentationFormat>
  <Paragraphs>913</Paragraphs>
  <Slides>149</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149</vt:i4>
      </vt:variant>
    </vt:vector>
  </HeadingPairs>
  <TitlesOfParts>
    <vt:vector size="159" baseType="lpstr">
      <vt:lpstr>Arial Unicode MS</vt:lpstr>
      <vt:lpstr>ＭＳ Ｐゴシック</vt:lpstr>
      <vt:lpstr>Arial</vt:lpstr>
      <vt:lpstr>Calibri</vt:lpstr>
      <vt:lpstr>Georgia</vt:lpstr>
      <vt:lpstr>Times New Roman</vt:lpstr>
      <vt:lpstr>Verdana</vt:lpstr>
      <vt:lpstr>Wingdings</vt:lpstr>
      <vt:lpstr>Content Layouts</vt:lpstr>
      <vt:lpstr>Capgemini 2017_Cover slides</vt:lpstr>
      <vt:lpstr>PowerPoint Presentation</vt:lpstr>
      <vt:lpstr>PowerPoint Presentation</vt:lpstr>
      <vt:lpstr>PowerPoint Presentation</vt:lpstr>
      <vt:lpstr>What is a Network ?</vt:lpstr>
      <vt:lpstr>How network supports the way we LIVE ?</vt:lpstr>
      <vt:lpstr>How network supports the way we LEARN ?</vt:lpstr>
      <vt:lpstr>How network supports the way we WORK ?</vt:lpstr>
      <vt:lpstr>PowerPoint Presentation</vt:lpstr>
      <vt:lpstr>How network supports the way we PLAY ?</vt:lpstr>
      <vt:lpstr>PowerPoint Presentation</vt:lpstr>
      <vt:lpstr>What is COMMUNICATION ?</vt:lpstr>
      <vt:lpstr>Elements of Data Communication </vt:lpstr>
      <vt:lpstr>PowerPoint Presentation</vt:lpstr>
      <vt:lpstr>Quality of Communication</vt:lpstr>
      <vt:lpstr>Communicating over Networks</vt:lpstr>
      <vt:lpstr>Converged Networks</vt:lpstr>
      <vt:lpstr>Examples of today's popular communication tools </vt:lpstr>
      <vt:lpstr>Advantages of Networks</vt:lpstr>
      <vt:lpstr>Disadvantages of Networks</vt:lpstr>
      <vt:lpstr>NETWORK DEVICES</vt:lpstr>
      <vt:lpstr>Repeater</vt:lpstr>
      <vt:lpstr>PowerPoint Presentation</vt:lpstr>
      <vt:lpstr>Bridge</vt:lpstr>
      <vt:lpstr>PowerPoint Presentation</vt:lpstr>
      <vt:lpstr>HUB</vt:lpstr>
      <vt:lpstr>PowerPoint Presentation</vt:lpstr>
      <vt:lpstr>SWITCH</vt:lpstr>
      <vt:lpstr>PowerPoint Presentation</vt:lpstr>
      <vt:lpstr>ROUTER</vt:lpstr>
      <vt:lpstr>PowerPoint Presentation</vt:lpstr>
      <vt:lpstr>Network Interface Card (NIC)</vt:lpstr>
      <vt:lpstr>Network Architecture</vt:lpstr>
      <vt:lpstr>A Fault-tolerant Network Architecture</vt:lpstr>
      <vt:lpstr>PowerPoint Presentation</vt:lpstr>
      <vt:lpstr>PowerPoint Presentation</vt:lpstr>
      <vt:lpstr>A Scalable Network Architecture</vt:lpstr>
      <vt:lpstr>PowerPoint Presentation</vt:lpstr>
      <vt:lpstr>Providing Quality of Service (QoS)</vt:lpstr>
      <vt:lpstr>PowerPoint Presentation</vt:lpstr>
      <vt:lpstr>Providing Network Security</vt:lpstr>
      <vt:lpstr>PowerPoint Presentation</vt:lpstr>
      <vt:lpstr>PowerPoint Presentation</vt:lpstr>
      <vt:lpstr>Local Area Network</vt:lpstr>
      <vt:lpstr>WIDE AREA NETWORK</vt:lpstr>
      <vt:lpstr>Metropolitan Area Network</vt:lpstr>
      <vt:lpstr>PowerPoint Presentation</vt:lpstr>
      <vt:lpstr>PowerPoint Presentation</vt:lpstr>
      <vt:lpstr>PowerPoint Presentation</vt:lpstr>
      <vt:lpstr>Physical Topology</vt:lpstr>
      <vt:lpstr>PowerPoint Presentation</vt:lpstr>
      <vt:lpstr>PowerPoint Presentation</vt:lpstr>
      <vt:lpstr>Logical Topology</vt:lpstr>
      <vt:lpstr>PowerPoint Presentation</vt:lpstr>
      <vt:lpstr>PowerPoint Presentation</vt:lpstr>
      <vt:lpstr>PowerPoint Presentation</vt:lpstr>
      <vt:lpstr>  </vt:lpstr>
      <vt:lpstr>LAYER 7 – The APPLICATION Layer </vt:lpstr>
      <vt:lpstr>LAYER 6 – The PRESENTATION Layer</vt:lpstr>
      <vt:lpstr>LAYER 5 – The SESSION Layer </vt:lpstr>
      <vt:lpstr>LAYER 4 – The TRANSPORT  Layer </vt:lpstr>
      <vt:lpstr>LAYER 3 – The NETWORK Layer </vt:lpstr>
      <vt:lpstr>LAYER 2 – The DATA LINK Layer </vt:lpstr>
      <vt:lpstr>LAYER 1 – The PHYSICAL Layer </vt:lpstr>
      <vt:lpstr>PowerPoint Presentation</vt:lpstr>
      <vt:lpstr>TCP/IP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Transport layer roles &amp; services:</vt:lpstr>
      <vt:lpstr>Port address &amp; Port number</vt:lpstr>
      <vt:lpstr>TCP and UDP</vt:lpstr>
      <vt:lpstr>Differences between TCP and UDP</vt:lpstr>
      <vt:lpstr>Application and Operation of TCP Mechanisms  </vt:lpstr>
      <vt:lpstr>CONNECTION ESTABLISHMENT &amp; TERMINATION</vt:lpstr>
      <vt:lpstr>MANAGING TCP SESSIONS</vt:lpstr>
      <vt:lpstr>TCP Retransmission</vt:lpstr>
      <vt:lpstr>UDP protocol</vt:lpstr>
      <vt:lpstr>Process specified by the UDP protocol to reassemble PDUs at the destination device  </vt:lpstr>
      <vt:lpstr>PowerPoint Presentation</vt:lpstr>
      <vt:lpstr>NETWORK LAYER</vt:lpstr>
      <vt:lpstr>Ipv4 and Ipv6</vt:lpstr>
      <vt:lpstr>Ipv4 notation</vt:lpstr>
      <vt:lpstr>Routing</vt:lpstr>
      <vt:lpstr>TYPES OF ROUTING</vt:lpstr>
      <vt:lpstr>Packet forwarding</vt:lpstr>
      <vt:lpstr>Default gateway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link layer </vt:lpstr>
      <vt:lpstr>Sublayers of Data Link Layer</vt:lpstr>
      <vt:lpstr>  Logical Link Control (LLC) </vt:lpstr>
      <vt:lpstr>Media Access Control (MAC) </vt:lpstr>
      <vt:lpstr>PowerPoint Presentation</vt:lpstr>
      <vt:lpstr>Services of Data Link Layer </vt:lpstr>
      <vt:lpstr>Protocols of data link layer </vt:lpstr>
      <vt:lpstr>PowerPoint Presentation</vt:lpstr>
      <vt:lpstr>Physical Layer </vt:lpstr>
      <vt:lpstr>Functions of Physical Layer </vt:lpstr>
      <vt:lpstr>Services of Physical Layer</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Aastha Verma</dc:creator>
  <cp:lastModifiedBy>Verma, Aastha</cp:lastModifiedBy>
  <cp:revision>92</cp:revision>
  <dcterms:created xsi:type="dcterms:W3CDTF">2018-07-22T17:20:45Z</dcterms:created>
  <dcterms:modified xsi:type="dcterms:W3CDTF">2018-09-03T08:46:00Z</dcterms:modified>
</cp:coreProperties>
</file>